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551"/>
    <a:srgbClr val="FF4747"/>
    <a:srgbClr val="B4EA72"/>
    <a:srgbClr val="FCA6F8"/>
    <a:srgbClr val="FFB385"/>
    <a:srgbClr val="F6F8B2"/>
    <a:srgbClr val="FFFC8C"/>
    <a:srgbClr val="FFFFC5"/>
    <a:srgbClr val="F0BC70"/>
    <a:srgbClr val="C7A1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5AA7F7-1E53-4330-AC93-27C404D3ABCC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80B20B-DD53-4C0E-9046-509E10843D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B62B-C5B4-43F1-8834-CE46612ACEA5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4923-89EE-4050-B3C1-F473A7C3D3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F90A-303D-4ABC-BEEC-DFDBC61D8755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74CB-1326-4A24-ADF9-FBCA987F6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34F9-99F9-4D85-9FA4-9E445AD0CEE6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3782-AE88-4745-9667-47C49AE0AC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59EE-B67C-4726-BFDF-70CD12C34A02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FCBD-5CCE-402B-A0EA-8F9A8E382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CCA4-D5FB-4D92-9BCD-6C7038F9D9DE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47084-595D-40C6-8196-FD89FF8D6B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67DC-06A6-4320-B6E6-0F9B54F75038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1191-D2BF-4B83-B2BF-4FB9D99E8C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78DD-C618-49EC-BE04-FAE6A757563F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06BC-2101-4574-9C6F-4042F9AFCC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3D79-59DC-4A00-9463-F6C0A88EBD10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D2E0-61BB-445F-924C-F46749355F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03ED-A5D6-4F1A-9540-CEB8BBE5794F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A5BE-A0C7-4CEF-8312-E1FECCD089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E277-986F-458C-A3DC-C0A59E425532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3218-17B6-4BEC-A3D6-9FC7506107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3C50-C0B0-4A1A-80EA-D6C60DCE6020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7E21-9676-4F1C-A607-25FD35565B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6C31C5-1726-4135-88C3-5351A26A2D21}" type="datetimeFigureOut">
              <a:rPr lang="pl-PL"/>
              <a:pPr>
                <a:defRPr/>
              </a:pPr>
              <a:t>2021-11-30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1E1DD6-AA12-4CFE-97DC-2A9650F3E2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928958"/>
          </a:xfrm>
        </p:spPr>
        <p:txBody>
          <a:bodyPr/>
          <a:lstStyle/>
          <a:p>
            <a:r>
              <a:rPr lang="pl-PL" sz="8000" b="1" dirty="0" smtClean="0">
                <a:solidFill>
                  <a:srgbClr val="FFC000"/>
                </a:solidFill>
              </a:rPr>
              <a:t/>
            </a:r>
            <a:br>
              <a:rPr lang="pl-PL" sz="8000" b="1" dirty="0" smtClean="0">
                <a:solidFill>
                  <a:srgbClr val="FFC000"/>
                </a:solidFill>
              </a:rPr>
            </a:br>
            <a:r>
              <a:rPr lang="pl-PL" sz="9600" b="1" i="1" dirty="0" smtClean="0">
                <a:solidFill>
                  <a:srgbClr val="FFC000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SAKRAMENT MAŁŻEŃSTWA</a:t>
            </a:r>
            <a:r>
              <a:rPr lang="pl-PL" sz="8800" b="1" i="1" dirty="0" smtClean="0">
                <a:solidFill>
                  <a:srgbClr val="FFC000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 </a:t>
            </a:r>
            <a:r>
              <a:rPr lang="pl-PL" sz="8800" b="1" dirty="0" smtClean="0">
                <a:solidFill>
                  <a:srgbClr val="FFC000"/>
                </a:solidFill>
              </a:rPr>
              <a:t/>
            </a:r>
            <a:br>
              <a:rPr lang="pl-PL" sz="8800" b="1" dirty="0" smtClean="0">
                <a:solidFill>
                  <a:srgbClr val="FFC000"/>
                </a:solidFill>
              </a:rPr>
            </a:br>
            <a:endParaRPr lang="pl-PL" sz="6600" b="1" dirty="0">
              <a:solidFill>
                <a:srgbClr val="F6F8B2"/>
              </a:solidFill>
            </a:endParaRPr>
          </a:p>
        </p:txBody>
      </p:sp>
      <p:pic>
        <p:nvPicPr>
          <p:cNvPr id="1026" name="Picture 2" descr="C:\Users\Wojtek\Desktop\123918638_104256044831429_13303825604534784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5971929" cy="31170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pl-PL" sz="8000" b="1" dirty="0" smtClean="0">
                <a:solidFill>
                  <a:srgbClr val="FFC000"/>
                </a:solidFill>
              </a:rPr>
              <a:t/>
            </a:r>
            <a:br>
              <a:rPr lang="pl-PL" sz="8000" b="1" dirty="0" smtClean="0">
                <a:solidFill>
                  <a:srgbClr val="FFC000"/>
                </a:solidFill>
              </a:rPr>
            </a:br>
            <a:r>
              <a:rPr lang="pl-PL" sz="7200" b="1" i="1" dirty="0" smtClean="0">
                <a:solidFill>
                  <a:srgbClr val="B4EA72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DOKUMENTY</a:t>
            </a:r>
            <a:r>
              <a:rPr lang="pl-PL" sz="8000" b="1" dirty="0" smtClean="0">
                <a:solidFill>
                  <a:srgbClr val="FFC000"/>
                </a:solidFill>
              </a:rPr>
              <a:t/>
            </a:r>
            <a:br>
              <a:rPr lang="pl-PL" sz="8000" b="1" dirty="0" smtClean="0">
                <a:solidFill>
                  <a:srgbClr val="FFC000"/>
                </a:solidFill>
              </a:rPr>
            </a:br>
            <a:endParaRPr lang="pl-PL" sz="6600" b="1" dirty="0">
              <a:solidFill>
                <a:srgbClr val="FFC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141277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+mj-lt"/>
              <a:buAutoNum type="arabicPeriod"/>
            </a:pPr>
            <a:r>
              <a:rPr lang="pl-PL" sz="3600" dirty="0" smtClean="0">
                <a:solidFill>
                  <a:srgbClr val="FFC000"/>
                </a:solidFill>
              </a:rPr>
              <a:t>Świadectwo chrztu </a:t>
            </a:r>
            <a:endParaRPr lang="pl-PL" sz="2800" dirty="0" smtClean="0">
              <a:solidFill>
                <a:srgbClr val="FFC000"/>
              </a:solidFill>
            </a:endParaRPr>
          </a:p>
          <a:p>
            <a:pPr marL="1362075" lvl="2" indent="-447675"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FFC000"/>
                </a:solidFill>
              </a:rPr>
              <a:t>nie starsze niż 6 miesięcy,</a:t>
            </a:r>
          </a:p>
          <a:p>
            <a:pPr marL="1362075" lvl="2" indent="-447675"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FFC000"/>
                </a:solidFill>
              </a:rPr>
              <a:t>trzy ważne informacje (chrzest, bierzmowanie, stan)</a:t>
            </a:r>
          </a:p>
          <a:p>
            <a:pPr marL="447675" indent="-447675">
              <a:buFont typeface="+mj-lt"/>
              <a:buAutoNum type="arabicPeriod"/>
            </a:pPr>
            <a:r>
              <a:rPr lang="pl-PL" sz="3600" dirty="0" smtClean="0">
                <a:solidFill>
                  <a:srgbClr val="FFFC8C"/>
                </a:solidFill>
              </a:rPr>
              <a:t>Dowód osobisty</a:t>
            </a:r>
          </a:p>
          <a:p>
            <a:pPr marL="447675" indent="-447675">
              <a:buFont typeface="+mj-lt"/>
              <a:buAutoNum type="arabicPeriod"/>
            </a:pPr>
            <a:r>
              <a:rPr lang="pl-PL" sz="3600" dirty="0" smtClean="0">
                <a:solidFill>
                  <a:srgbClr val="B4EA72"/>
                </a:solidFill>
              </a:rPr>
              <a:t>Protokół rozmów kanoniczno-duszpasterskich </a:t>
            </a:r>
          </a:p>
          <a:p>
            <a:pPr marL="1344613" indent="-447675"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B4EA72"/>
                </a:solidFill>
              </a:rPr>
              <a:t>oświadczenie woli</a:t>
            </a:r>
            <a:r>
              <a:rPr lang="pl-PL" sz="3600" dirty="0" smtClean="0">
                <a:solidFill>
                  <a:srgbClr val="B4EA72"/>
                </a:solidFill>
              </a:rPr>
              <a:t>,</a:t>
            </a:r>
          </a:p>
          <a:p>
            <a:pPr marL="1344613" indent="-447675"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B4EA72"/>
                </a:solidFill>
              </a:rPr>
              <a:t>wykluczenie przeszkód do zawarcia małżeństwa sakramentalnego</a:t>
            </a:r>
            <a:endParaRPr lang="pl-PL" sz="3600" dirty="0" smtClean="0">
              <a:solidFill>
                <a:srgbClr val="B4EA72"/>
              </a:solidFill>
            </a:endParaRPr>
          </a:p>
          <a:p>
            <a:pPr marL="447675" indent="-447675">
              <a:buFont typeface="+mj-lt"/>
              <a:buAutoNum type="arabicPeriod" startAt="4"/>
            </a:pPr>
            <a:r>
              <a:rPr lang="pl-PL" sz="3600" dirty="0" smtClean="0">
                <a:solidFill>
                  <a:srgbClr val="FFC000"/>
                </a:solidFill>
              </a:rPr>
              <a:t>Zapowiedzi</a:t>
            </a:r>
          </a:p>
          <a:p>
            <a:pPr marL="447675" indent="-447675">
              <a:buFont typeface="+mj-lt"/>
              <a:buAutoNum type="arabicPeriod" startAt="4"/>
            </a:pPr>
            <a:r>
              <a:rPr lang="pl-PL" sz="3600" dirty="0" smtClean="0">
                <a:solidFill>
                  <a:srgbClr val="FFFC8C"/>
                </a:solidFill>
              </a:rPr>
              <a:t>Zaświadczenia USC</a:t>
            </a:r>
          </a:p>
          <a:p>
            <a:pPr marL="1344613" indent="-447675">
              <a:buFont typeface="Wingdings" pitchFamily="2" charset="2"/>
              <a:buChar char="§"/>
            </a:pPr>
            <a:endParaRPr lang="pl-PL" sz="2800" dirty="0" smtClean="0">
              <a:solidFill>
                <a:schemeClr val="bg1"/>
              </a:solidFill>
            </a:endParaRPr>
          </a:p>
          <a:p>
            <a:pPr marL="1344613" indent="-447675"/>
            <a:endParaRPr lang="pl-PL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r>
              <a:rPr lang="pl-PL" sz="8000" b="1" dirty="0" smtClean="0">
                <a:solidFill>
                  <a:srgbClr val="FFC000"/>
                </a:solidFill>
              </a:rPr>
              <a:t/>
            </a:r>
            <a:br>
              <a:rPr lang="pl-PL" sz="8000" b="1" dirty="0" smtClean="0">
                <a:solidFill>
                  <a:srgbClr val="FFC000"/>
                </a:solidFill>
              </a:rPr>
            </a:br>
            <a:r>
              <a:rPr lang="pl-PL" sz="6000" b="1" i="1" dirty="0" smtClean="0">
                <a:solidFill>
                  <a:srgbClr val="F0BC70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SPOWIEDŹ PRZEDŚLUBNA</a:t>
            </a:r>
            <a:r>
              <a:rPr lang="pl-PL" sz="8800" b="1" dirty="0" smtClean="0">
                <a:solidFill>
                  <a:srgbClr val="FFC000"/>
                </a:solidFill>
              </a:rPr>
              <a:t/>
            </a:r>
            <a:br>
              <a:rPr lang="pl-PL" sz="8800" b="1" dirty="0" smtClean="0">
                <a:solidFill>
                  <a:srgbClr val="FFC000"/>
                </a:solidFill>
              </a:rPr>
            </a:br>
            <a:endParaRPr lang="pl-PL" sz="6600" b="1" dirty="0">
              <a:solidFill>
                <a:srgbClr val="F6F8B2"/>
              </a:solidFill>
            </a:endParaRPr>
          </a:p>
        </p:txBody>
      </p:sp>
      <p:pic>
        <p:nvPicPr>
          <p:cNvPr id="9218" name="Picture 2" descr="C:\Users\Wojtek\Desktop\66f461a82eb04828d9f9f9abb89cb00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8" y="3789040"/>
            <a:ext cx="5040558" cy="291449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39552" y="1628800"/>
            <a:ext cx="69847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800" b="1" i="1" dirty="0" smtClean="0">
                <a:solidFill>
                  <a:srgbClr val="FFFFC5"/>
                </a:solidFill>
              </a:rPr>
              <a:t>Zachęta do spowiedzi generalnej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800" b="1" i="1" dirty="0" smtClean="0">
                <a:solidFill>
                  <a:srgbClr val="FFFFC5"/>
                </a:solidFill>
              </a:rPr>
              <a:t>Przygotowanie do spowiedzi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800" b="1" i="1" dirty="0" smtClean="0">
                <a:solidFill>
                  <a:srgbClr val="FFFFC5"/>
                </a:solidFill>
              </a:rPr>
              <a:t>Miejsce, czas, forma, wybór spowiednika</a:t>
            </a:r>
          </a:p>
          <a:p>
            <a:pPr marL="514350" indent="-514350">
              <a:buFont typeface="+mj-lt"/>
              <a:buAutoNum type="arabicPeriod"/>
            </a:pPr>
            <a:endParaRPr lang="pl-PL" sz="2800" i="1" dirty="0">
              <a:solidFill>
                <a:srgbClr val="FFFFC5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56792"/>
          </a:xfrm>
        </p:spPr>
        <p:txBody>
          <a:bodyPr/>
          <a:lstStyle/>
          <a:p>
            <a:r>
              <a:rPr lang="pl-PL" sz="8000" b="1" dirty="0" smtClean="0">
                <a:solidFill>
                  <a:srgbClr val="FFC000"/>
                </a:solidFill>
              </a:rPr>
              <a:t/>
            </a:r>
            <a:br>
              <a:rPr lang="pl-PL" sz="8000" b="1" dirty="0" smtClean="0">
                <a:solidFill>
                  <a:srgbClr val="FFC000"/>
                </a:solidFill>
              </a:rPr>
            </a:br>
            <a:r>
              <a:rPr lang="pl-PL" sz="6000" b="1" i="1" dirty="0" smtClean="0">
                <a:solidFill>
                  <a:srgbClr val="FFC000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  <a:t>LITURGIA SAKRAMENTU MAŁŻEŃSTWA</a:t>
            </a:r>
            <a:r>
              <a:rPr lang="pl-PL" sz="8800" b="1" dirty="0" smtClean="0">
                <a:solidFill>
                  <a:srgbClr val="FFC000"/>
                </a:solidFill>
              </a:rPr>
              <a:t/>
            </a:r>
            <a:br>
              <a:rPr lang="pl-PL" sz="8800" b="1" dirty="0" smtClean="0">
                <a:solidFill>
                  <a:srgbClr val="FFC000"/>
                </a:solidFill>
              </a:rPr>
            </a:br>
            <a:endParaRPr lang="pl-PL" sz="6600" b="1" dirty="0">
              <a:solidFill>
                <a:srgbClr val="F6F8B2"/>
              </a:solidFill>
            </a:endParaRPr>
          </a:p>
        </p:txBody>
      </p:sp>
      <p:pic>
        <p:nvPicPr>
          <p:cNvPr id="10242" name="Picture 2" descr="C:\Users\Wojtek\Desktop\1299327521_by_Pieku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848872" cy="43018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556792"/>
          </a:xfrm>
        </p:spPr>
        <p:txBody>
          <a:bodyPr/>
          <a:lstStyle/>
          <a:p>
            <a:r>
              <a:rPr lang="pl-PL" sz="8000" b="1" dirty="0" smtClean="0">
                <a:solidFill>
                  <a:srgbClr val="FFC000"/>
                </a:solidFill>
              </a:rPr>
              <a:t/>
            </a:r>
            <a:br>
              <a:rPr lang="pl-PL" sz="8000" b="1" dirty="0" smtClean="0">
                <a:solidFill>
                  <a:srgbClr val="FFC000"/>
                </a:solidFill>
              </a:rPr>
            </a:br>
            <a:r>
              <a:rPr lang="pl-PL" sz="7200" b="1" i="1" dirty="0" smtClean="0">
                <a:solidFill>
                  <a:srgbClr val="F6F8B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  <a:t>10 DROGOWSKAZÓW </a:t>
            </a:r>
            <a:r>
              <a:rPr lang="pl-PL" sz="6000" b="1" i="1" dirty="0" smtClean="0">
                <a:solidFill>
                  <a:srgbClr val="F6F8B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  <a:t/>
            </a:r>
            <a:br>
              <a:rPr lang="pl-PL" sz="6000" b="1" i="1" dirty="0" smtClean="0">
                <a:solidFill>
                  <a:srgbClr val="F6F8B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</a:br>
            <a:r>
              <a:rPr lang="pl-PL" sz="5400" b="1" i="1" dirty="0" smtClean="0">
                <a:solidFill>
                  <a:srgbClr val="F6F8B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  <a:t>NA ZAKOŃCZENIE </a:t>
            </a:r>
            <a:r>
              <a:rPr lang="pl-PL" sz="6000" b="1" i="1" dirty="0" smtClean="0">
                <a:solidFill>
                  <a:srgbClr val="F6F8B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  <a:t/>
            </a:r>
            <a:br>
              <a:rPr lang="pl-PL" sz="6000" b="1" i="1" dirty="0" smtClean="0">
                <a:solidFill>
                  <a:srgbClr val="F6F8B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</a:br>
            <a:r>
              <a:rPr lang="pl-PL" sz="6000" b="1" i="1" dirty="0" smtClean="0">
                <a:solidFill>
                  <a:srgbClr val="F6F8B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  <a:t/>
            </a:r>
            <a:br>
              <a:rPr lang="pl-PL" sz="6000" b="1" i="1" dirty="0" smtClean="0">
                <a:solidFill>
                  <a:srgbClr val="F6F8B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</a:br>
            <a:r>
              <a:rPr lang="pl-PL" sz="4800" b="1" i="1" dirty="0" smtClean="0">
                <a:solidFill>
                  <a:srgbClr val="B4EA7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  <a:t>A WŁAŚCIWIE…</a:t>
            </a:r>
            <a:r>
              <a:rPr lang="pl-PL" sz="6000" b="1" i="1" dirty="0" smtClean="0">
                <a:solidFill>
                  <a:srgbClr val="B4EA7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  <a:t/>
            </a:r>
            <a:br>
              <a:rPr lang="pl-PL" sz="6000" b="1" i="1" dirty="0" smtClean="0">
                <a:solidFill>
                  <a:srgbClr val="B4EA7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</a:br>
            <a:r>
              <a:rPr lang="pl-PL" sz="9600" b="1" i="1" dirty="0" smtClean="0">
                <a:solidFill>
                  <a:srgbClr val="B4EA72"/>
                </a:solidFill>
                <a:effectLst>
                  <a:outerShdw blurRad="50800" dist="76200" dir="2700000" algn="tl" rotWithShape="0">
                    <a:srgbClr val="B4EA72">
                      <a:alpha val="40000"/>
                    </a:srgbClr>
                  </a:outerShdw>
                </a:effectLst>
              </a:rPr>
              <a:t>…NA CAŁE ŻYCIE</a:t>
            </a:r>
            <a:r>
              <a:rPr lang="pl-PL" sz="8800" b="1" dirty="0" smtClean="0">
                <a:solidFill>
                  <a:srgbClr val="FFC000"/>
                </a:solidFill>
              </a:rPr>
              <a:t/>
            </a:r>
            <a:br>
              <a:rPr lang="pl-PL" sz="8800" b="1" dirty="0" smtClean="0">
                <a:solidFill>
                  <a:srgbClr val="FFC000"/>
                </a:solidFill>
              </a:rPr>
            </a:br>
            <a:endParaRPr lang="pl-PL" sz="6600" b="1" dirty="0">
              <a:solidFill>
                <a:srgbClr val="F6F8B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556792"/>
          </a:xfrm>
        </p:spPr>
        <p:txBody>
          <a:bodyPr/>
          <a:lstStyle/>
          <a:p>
            <a:pPr lvl="0"/>
            <a:r>
              <a:rPr lang="pl-PL" sz="4000" b="1" dirty="0" smtClean="0">
                <a:solidFill>
                  <a:srgbClr val="FFC000"/>
                </a:solidFill>
              </a:rPr>
              <a:t/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 </a:t>
            </a:r>
            <a:r>
              <a:rPr lang="pl-PL" sz="8800" b="1" dirty="0" smtClean="0">
                <a:solidFill>
                  <a:srgbClr val="FFC000"/>
                </a:solidFill>
              </a:rPr>
              <a:t>1.</a:t>
            </a:r>
            <a:r>
              <a:rPr lang="pl-PL" sz="4000" b="1" dirty="0" smtClean="0">
                <a:solidFill>
                  <a:srgbClr val="FFC000"/>
                </a:solidFill>
              </a:rPr>
              <a:t>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1400" b="1" dirty="0" smtClean="0">
                <a:solidFill>
                  <a:srgbClr val="FFC000"/>
                </a:solidFill>
              </a:rPr>
              <a:t/>
            </a:r>
            <a:br>
              <a:rPr lang="pl-PL" sz="14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Każdy dzień jest nową szansą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dla Twojego małżeństwa.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1400" b="1" dirty="0" smtClean="0">
                <a:solidFill>
                  <a:srgbClr val="FFC000"/>
                </a:solidFill>
              </a:rPr>
              <a:t/>
            </a:r>
            <a:br>
              <a:rPr lang="pl-PL" sz="14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Podbuduj Twojego Małżonka przez komplementy i dodanie mu odwagi.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1400" b="1" dirty="0" smtClean="0">
                <a:solidFill>
                  <a:srgbClr val="FFC000"/>
                </a:solidFill>
              </a:rPr>
              <a:t/>
            </a:r>
            <a:br>
              <a:rPr lang="pl-PL" sz="14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Czy mówiłeś już dzisiaj Jej/Jemu,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że Go/Ją kochasz?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b="1" dirty="0" smtClean="0">
                <a:solidFill>
                  <a:srgbClr val="FFC000"/>
                </a:solidFill>
              </a:rPr>
              <a:t/>
            </a:r>
            <a:br>
              <a:rPr lang="pl-PL" b="1" dirty="0" smtClean="0">
                <a:solidFill>
                  <a:srgbClr val="FFC000"/>
                </a:solidFill>
              </a:rPr>
            </a:br>
            <a:endParaRPr lang="pl-PL" sz="3200" b="1" dirty="0">
              <a:solidFill>
                <a:srgbClr val="F6F8B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556792"/>
          </a:xfrm>
        </p:spPr>
        <p:txBody>
          <a:bodyPr/>
          <a:lstStyle/>
          <a:p>
            <a:r>
              <a:rPr lang="pl-PL" sz="8800" b="1" dirty="0" smtClean="0">
                <a:solidFill>
                  <a:srgbClr val="B4EA72"/>
                </a:solidFill>
              </a:rPr>
              <a:t>2.</a:t>
            </a:r>
            <a:r>
              <a:rPr lang="pl-PL" sz="4000" b="1" dirty="0" smtClean="0">
                <a:solidFill>
                  <a:srgbClr val="B4EA72"/>
                </a:solidFill>
              </a:rPr>
              <a:t>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 Naucz się akceptować siebie samego. Jesteś jedyną w swoim rodzaju osobą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z jedynymi w swoim rodzaju umiejętnościami i uzdolnieniami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– i Twój Współmałżonek też.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Spróbuj przyjąć Współmałżonka całego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z Jego słabymi i mocnymi stronami.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Nie ma nic ważniejszego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jak wzajemna MIŁOŚĆ i akceptacja.</a:t>
            </a:r>
            <a:endParaRPr lang="pl-PL" sz="3200" b="1" dirty="0">
              <a:solidFill>
                <a:srgbClr val="B4EA7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556792"/>
          </a:xfrm>
        </p:spPr>
        <p:txBody>
          <a:bodyPr/>
          <a:lstStyle/>
          <a:p>
            <a:pPr lvl="0"/>
            <a:r>
              <a:rPr lang="pl-PL" sz="8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3.</a:t>
            </a:r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b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pl-PL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pl-PL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Pomyślcie o tym, że każdy człowiek powinien być każdego dnia dowartościowany,</a:t>
            </a:r>
            <a:b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aby utrzymać równowagę emocjonalną. </a:t>
            </a:r>
            <a:b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Okazuj swojemu Współmałżonkowi czułość przy każdej </a:t>
            </a:r>
            <a:b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nadarzającej się okazji.</a:t>
            </a:r>
            <a:endParaRPr lang="pl-PL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556792"/>
          </a:xfrm>
        </p:spPr>
        <p:txBody>
          <a:bodyPr/>
          <a:lstStyle/>
          <a:p>
            <a:r>
              <a:rPr lang="pl-PL" sz="8800" b="1" dirty="0" smtClean="0">
                <a:solidFill>
                  <a:srgbClr val="FF4747"/>
                </a:solidFill>
              </a:rPr>
              <a:t>4.</a:t>
            </a:r>
            <a:r>
              <a:rPr lang="pl-PL" sz="4000" b="1" dirty="0" smtClean="0">
                <a:solidFill>
                  <a:srgbClr val="FF4747"/>
                </a:solidFill>
              </a:rPr>
              <a:t> </a:t>
            </a:r>
            <a:br>
              <a:rPr lang="pl-PL" sz="4000" b="1" dirty="0" smtClean="0">
                <a:solidFill>
                  <a:srgbClr val="FF4747"/>
                </a:solidFill>
              </a:rPr>
            </a:br>
            <a:r>
              <a:rPr lang="pl-PL" sz="1400" b="1" dirty="0" smtClean="0">
                <a:solidFill>
                  <a:srgbClr val="FF4747"/>
                </a:solidFill>
              </a:rPr>
              <a:t/>
            </a:r>
            <a:br>
              <a:rPr lang="pl-PL" sz="1400" b="1" dirty="0" smtClean="0">
                <a:solidFill>
                  <a:srgbClr val="FF4747"/>
                </a:solidFill>
              </a:rPr>
            </a:br>
            <a:r>
              <a:rPr lang="pl-PL" sz="4000" b="1" dirty="0" smtClean="0">
                <a:solidFill>
                  <a:srgbClr val="FF4747"/>
                </a:solidFill>
              </a:rPr>
              <a:t>Miejcie czas na rozmowy ze sobą. Zaplanujcie „randkę” </a:t>
            </a:r>
            <a:br>
              <a:rPr lang="pl-PL" sz="4000" b="1" dirty="0" smtClean="0">
                <a:solidFill>
                  <a:srgbClr val="FF4747"/>
                </a:solidFill>
              </a:rPr>
            </a:br>
            <a:r>
              <a:rPr lang="pl-PL" sz="4000" b="1" dirty="0" smtClean="0">
                <a:solidFill>
                  <a:srgbClr val="FF4747"/>
                </a:solidFill>
              </a:rPr>
              <a:t>przynajmniej raz w tygodniu,</a:t>
            </a:r>
            <a:br>
              <a:rPr lang="pl-PL" sz="4000" b="1" dirty="0" smtClean="0">
                <a:solidFill>
                  <a:srgbClr val="FF4747"/>
                </a:solidFill>
              </a:rPr>
            </a:br>
            <a:r>
              <a:rPr lang="pl-PL" sz="4000" b="1" dirty="0" smtClean="0">
                <a:solidFill>
                  <a:srgbClr val="FF4747"/>
                </a:solidFill>
              </a:rPr>
              <a:t/>
            </a:r>
            <a:br>
              <a:rPr lang="pl-PL" sz="4000" b="1" dirty="0" smtClean="0">
                <a:solidFill>
                  <a:srgbClr val="FF4747"/>
                </a:solidFill>
              </a:rPr>
            </a:br>
            <a:r>
              <a:rPr lang="pl-PL" sz="4000" b="1" dirty="0" smtClean="0">
                <a:solidFill>
                  <a:srgbClr val="FF4747"/>
                </a:solidFill>
              </a:rPr>
              <a:t>(np. długi spacer bez dzieci, wspólne wyjście do teatru lub kina).</a:t>
            </a:r>
            <a:endParaRPr lang="pl-PL" sz="3200" b="1" dirty="0">
              <a:solidFill>
                <a:srgbClr val="FF4747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556792"/>
          </a:xfrm>
        </p:spPr>
        <p:txBody>
          <a:bodyPr/>
          <a:lstStyle/>
          <a:p>
            <a:r>
              <a:rPr lang="pl-PL" sz="8800" b="1" dirty="0" smtClean="0">
                <a:solidFill>
                  <a:srgbClr val="FCA6F8"/>
                </a:solidFill>
              </a:rPr>
              <a:t>5.</a:t>
            </a:r>
            <a:r>
              <a:rPr lang="pl-PL" sz="4000" b="1" dirty="0" smtClean="0">
                <a:solidFill>
                  <a:srgbClr val="FCA6F8"/>
                </a:solidFill>
              </a:rPr>
              <a:t> </a:t>
            </a:r>
            <a:br>
              <a:rPr lang="pl-PL" sz="4000" b="1" dirty="0" smtClean="0">
                <a:solidFill>
                  <a:srgbClr val="FCA6F8"/>
                </a:solidFill>
              </a:rPr>
            </a:br>
            <a:r>
              <a:rPr lang="pl-PL" sz="1400" b="1" dirty="0" smtClean="0">
                <a:solidFill>
                  <a:srgbClr val="FCA6F8"/>
                </a:solidFill>
              </a:rPr>
              <a:t/>
            </a:r>
            <a:br>
              <a:rPr lang="pl-PL" sz="1400" b="1" dirty="0" smtClean="0">
                <a:solidFill>
                  <a:srgbClr val="FCA6F8"/>
                </a:solidFill>
              </a:rPr>
            </a:br>
            <a:r>
              <a:rPr lang="pl-PL" sz="4000" b="1" dirty="0" smtClean="0">
                <a:solidFill>
                  <a:srgbClr val="FCA6F8"/>
                </a:solidFill>
              </a:rPr>
              <a:t> Ofiaruj swojemu Współmałżonkowi wolną przestrzeń </a:t>
            </a:r>
            <a:br>
              <a:rPr lang="pl-PL" sz="4000" b="1" dirty="0" smtClean="0">
                <a:solidFill>
                  <a:srgbClr val="FCA6F8"/>
                </a:solidFill>
              </a:rPr>
            </a:br>
            <a:r>
              <a:rPr lang="pl-PL" sz="4000" b="1" dirty="0" smtClean="0">
                <a:solidFill>
                  <a:srgbClr val="FCA6F8"/>
                </a:solidFill>
              </a:rPr>
              <a:t>do rozwijania Jej/Jego uzdolnień </a:t>
            </a:r>
            <a:br>
              <a:rPr lang="pl-PL" sz="4000" b="1" dirty="0" smtClean="0">
                <a:solidFill>
                  <a:srgbClr val="FCA6F8"/>
                </a:solidFill>
              </a:rPr>
            </a:br>
            <a: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pl-PL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556792"/>
          </a:xfrm>
        </p:spPr>
        <p:txBody>
          <a:bodyPr/>
          <a:lstStyle/>
          <a:p>
            <a:pPr lvl="0"/>
            <a:r>
              <a:rPr lang="pl-PL" sz="8800" b="1" dirty="0" smtClean="0">
                <a:solidFill>
                  <a:srgbClr val="FFC000"/>
                </a:solidFill>
              </a:rPr>
              <a:t>6.</a:t>
            </a:r>
            <a:r>
              <a:rPr lang="pl-PL" sz="4000" b="1" dirty="0" smtClean="0">
                <a:solidFill>
                  <a:srgbClr val="FFC000"/>
                </a:solidFill>
              </a:rPr>
              <a:t>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1400" b="1" dirty="0" smtClean="0">
                <a:solidFill>
                  <a:srgbClr val="FFC000"/>
                </a:solidFill>
              </a:rPr>
              <a:t> </a:t>
            </a:r>
            <a:r>
              <a:rPr lang="pl-PL" sz="3200" b="1" dirty="0" smtClean="0">
                <a:solidFill>
                  <a:srgbClr val="FFC000"/>
                </a:solidFill>
              </a:rPr>
              <a:t/>
            </a:r>
            <a:br>
              <a:rPr lang="pl-PL" sz="32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Pisz listy miłosne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i rób niespodzianki.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/>
            </a:r>
            <a:br>
              <a:rPr lang="pl-PL" sz="4000" b="1" dirty="0" smtClean="0">
                <a:solidFill>
                  <a:srgbClr val="FFC000"/>
                </a:solidFill>
              </a:rPr>
            </a:br>
            <a:endParaRPr lang="pl-PL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Wojtek\Desktop\pol_pl_Ramka-statuetka-na-zdjecie-Prezent-na-slub-GRAWER-382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76872"/>
            <a:ext cx="3131840" cy="4374161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088232"/>
          </a:xfrm>
        </p:spPr>
        <p:txBody>
          <a:bodyPr/>
          <a:lstStyle/>
          <a:p>
            <a:r>
              <a:rPr lang="pl-PL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PRZYMIOTY 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 </a:t>
            </a:r>
            <a:br>
              <a:rPr lang="pl-PL" b="1" dirty="0" smtClean="0">
                <a:solidFill>
                  <a:srgbClr val="FFC000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FFC000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MAŁŻEŃSTWA SAKRAMENTALNEGO</a:t>
            </a:r>
            <a:endParaRPr lang="pl-PL" sz="6600" b="1" dirty="0">
              <a:solidFill>
                <a:srgbClr val="F6F8B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2204864"/>
            <a:ext cx="79928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pl-PL" sz="4000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 </a:t>
            </a:r>
            <a: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związek </a:t>
            </a:r>
            <a:b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	mężczyzny i kobiety,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pl-PL" sz="4000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związek </a:t>
            </a:r>
            <a:br>
              <a:rPr lang="pl-PL" sz="4000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pl-PL" sz="4000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	monogamiczny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pl-PL" sz="4000" i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związek </a:t>
            </a:r>
            <a:br>
              <a:rPr lang="pl-PL" sz="4000" i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pl-PL" sz="4000" i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	nierozerwalny</a:t>
            </a:r>
          </a:p>
          <a:p>
            <a:pPr>
              <a:buFont typeface="Arial" pitchFamily="34" charset="0"/>
              <a:buChar char="•"/>
            </a:pPr>
            <a:endParaRPr lang="pl-PL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556792"/>
          </a:xfrm>
        </p:spPr>
        <p:txBody>
          <a:bodyPr/>
          <a:lstStyle/>
          <a:p>
            <a:r>
              <a:rPr lang="pl-PL" sz="8800" b="1" dirty="0" smtClean="0">
                <a:solidFill>
                  <a:srgbClr val="B4EA72"/>
                </a:solidFill>
              </a:rPr>
              <a:t>7.</a:t>
            </a:r>
            <a:r>
              <a:rPr lang="pl-PL" sz="4000" b="1" dirty="0" smtClean="0">
                <a:solidFill>
                  <a:srgbClr val="B4EA72"/>
                </a:solidFill>
              </a:rPr>
              <a:t> </a:t>
            </a:r>
            <a:r>
              <a:rPr lang="pl-PL" sz="1200" b="1" dirty="0" smtClean="0">
                <a:solidFill>
                  <a:srgbClr val="B4EA72"/>
                </a:solidFill>
              </a:rPr>
              <a:t/>
            </a:r>
            <a:br>
              <a:rPr lang="pl-PL" sz="1200" b="1" dirty="0" smtClean="0">
                <a:solidFill>
                  <a:srgbClr val="B4EA72"/>
                </a:solidFill>
              </a:rPr>
            </a:br>
            <a:r>
              <a:rPr lang="pl-PL" sz="1400" b="1" dirty="0" smtClean="0">
                <a:solidFill>
                  <a:srgbClr val="B4EA72"/>
                </a:solidFill>
              </a:rPr>
              <a:t> </a:t>
            </a:r>
            <a:r>
              <a:rPr lang="pl-PL" sz="4000" b="1" dirty="0" smtClean="0">
                <a:solidFill>
                  <a:srgbClr val="B4EA72"/>
                </a:solidFill>
              </a:rPr>
              <a:t/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 Jedźcie raz w roku we dwoje tam,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gdzie nie ma pracy, telefonu, dzieci!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/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Wykorzystajcie ten wolny czas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na przemyślenia i długie rozmowy </a:t>
            </a:r>
            <a:br>
              <a:rPr lang="pl-PL" sz="4000" b="1" dirty="0" smtClean="0">
                <a:solidFill>
                  <a:srgbClr val="B4EA72"/>
                </a:solidFill>
              </a:rPr>
            </a:br>
            <a:r>
              <a:rPr lang="pl-PL" sz="4000" b="1" dirty="0" smtClean="0">
                <a:solidFill>
                  <a:srgbClr val="B4EA72"/>
                </a:solidFill>
              </a:rPr>
              <a:t>o swoim związku i swoim wspólnym życiu.</a:t>
            </a:r>
            <a:endParaRPr lang="pl-PL" sz="3200" b="1" dirty="0">
              <a:solidFill>
                <a:srgbClr val="B4EA7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556792"/>
          </a:xfrm>
        </p:spPr>
        <p:txBody>
          <a:bodyPr/>
          <a:lstStyle/>
          <a:p>
            <a:pPr lvl="0"/>
            <a:r>
              <a:rPr lang="pl-PL" sz="8800" b="1" dirty="0" smtClean="0">
                <a:solidFill>
                  <a:srgbClr val="00B0F0"/>
                </a:solidFill>
              </a:rPr>
              <a:t>8.</a:t>
            </a:r>
            <a:r>
              <a:rPr lang="pl-PL" sz="4000" b="1" dirty="0" smtClean="0">
                <a:solidFill>
                  <a:srgbClr val="00B0F0"/>
                </a:solidFill>
              </a:rPr>
              <a:t> </a:t>
            </a:r>
            <a:br>
              <a:rPr lang="pl-PL" sz="4000" b="1" dirty="0" smtClean="0">
                <a:solidFill>
                  <a:srgbClr val="00B0F0"/>
                </a:solidFill>
              </a:rPr>
            </a:br>
            <a:r>
              <a:rPr lang="pl-PL" sz="1400" b="1" dirty="0" smtClean="0">
                <a:solidFill>
                  <a:srgbClr val="00B0F0"/>
                </a:solidFill>
              </a:rPr>
              <a:t> </a:t>
            </a:r>
            <a:r>
              <a:rPr lang="pl-PL" sz="4000" b="1" dirty="0" smtClean="0">
                <a:solidFill>
                  <a:srgbClr val="00B0F0"/>
                </a:solidFill>
              </a:rPr>
              <a:t/>
            </a:r>
            <a:br>
              <a:rPr lang="pl-PL" sz="4000" b="1" dirty="0" smtClean="0">
                <a:solidFill>
                  <a:srgbClr val="00B0F0"/>
                </a:solidFill>
              </a:rPr>
            </a:br>
            <a:r>
              <a:rPr lang="pl-PL" sz="4000" b="1" dirty="0" smtClean="0">
                <a:solidFill>
                  <a:srgbClr val="00B0F0"/>
                </a:solidFill>
              </a:rPr>
              <a:t> Pamiętajcie, że obydwoje </a:t>
            </a:r>
            <a:br>
              <a:rPr lang="pl-PL" sz="4000" b="1" dirty="0" smtClean="0">
                <a:solidFill>
                  <a:srgbClr val="00B0F0"/>
                </a:solidFill>
              </a:rPr>
            </a:br>
            <a:r>
              <a:rPr lang="pl-PL" sz="4000" b="1" dirty="0" smtClean="0">
                <a:solidFill>
                  <a:srgbClr val="00B0F0"/>
                </a:solidFill>
              </a:rPr>
              <a:t>nie jesteście idealni. </a:t>
            </a:r>
            <a:br>
              <a:rPr lang="pl-PL" sz="4000" b="1" dirty="0" smtClean="0">
                <a:solidFill>
                  <a:srgbClr val="00B0F0"/>
                </a:solidFill>
              </a:rPr>
            </a:br>
            <a:r>
              <a:rPr lang="pl-PL" sz="4000" b="1" dirty="0" smtClean="0">
                <a:solidFill>
                  <a:srgbClr val="00B0F0"/>
                </a:solidFill>
              </a:rPr>
              <a:t/>
            </a:r>
            <a:br>
              <a:rPr lang="pl-PL" sz="4000" b="1" dirty="0" smtClean="0">
                <a:solidFill>
                  <a:srgbClr val="00B0F0"/>
                </a:solidFill>
              </a:rPr>
            </a:br>
            <a:r>
              <a:rPr lang="pl-PL" sz="4000" b="1" dirty="0" smtClean="0">
                <a:solidFill>
                  <a:srgbClr val="00B0F0"/>
                </a:solidFill>
              </a:rPr>
              <a:t>Nauczcie się ciągle na nowo przebaczać, tak jak Bóg Wam przebacza.</a:t>
            </a:r>
            <a:endParaRPr lang="pl-PL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556792"/>
          </a:xfrm>
        </p:spPr>
        <p:txBody>
          <a:bodyPr/>
          <a:lstStyle/>
          <a:p>
            <a:r>
              <a:rPr lang="pl-PL" sz="8800" b="1" dirty="0" smtClean="0">
                <a:solidFill>
                  <a:srgbClr val="FF4747"/>
                </a:solidFill>
              </a:rPr>
              <a:t>9.</a:t>
            </a:r>
            <a:r>
              <a:rPr lang="pl-PL" sz="4000" b="1" dirty="0" smtClean="0">
                <a:solidFill>
                  <a:srgbClr val="FF4747"/>
                </a:solidFill>
              </a:rPr>
              <a:t> </a:t>
            </a:r>
            <a:br>
              <a:rPr lang="pl-PL" sz="4000" b="1" dirty="0" smtClean="0">
                <a:solidFill>
                  <a:srgbClr val="FF4747"/>
                </a:solidFill>
              </a:rPr>
            </a:br>
            <a:r>
              <a:rPr lang="pl-PL" sz="1400" b="1" dirty="0" smtClean="0">
                <a:solidFill>
                  <a:srgbClr val="FF4747"/>
                </a:solidFill>
              </a:rPr>
              <a:t> </a:t>
            </a:r>
            <a:r>
              <a:rPr lang="pl-PL" sz="1600" b="1" dirty="0" smtClean="0">
                <a:solidFill>
                  <a:srgbClr val="FF4747"/>
                </a:solidFill>
              </a:rPr>
              <a:t/>
            </a:r>
            <a:br>
              <a:rPr lang="pl-PL" sz="1600" b="1" dirty="0" smtClean="0">
                <a:solidFill>
                  <a:srgbClr val="FF4747"/>
                </a:solidFill>
              </a:rPr>
            </a:br>
            <a:r>
              <a:rPr lang="pl-PL" sz="4000" b="1" dirty="0" smtClean="0">
                <a:solidFill>
                  <a:srgbClr val="FF4747"/>
                </a:solidFill>
              </a:rPr>
              <a:t> Inwestuj w swojego Współmałżonka! Zrób z niego najlepszego przyjaciela. </a:t>
            </a:r>
            <a:br>
              <a:rPr lang="pl-PL" sz="4000" b="1" dirty="0" smtClean="0">
                <a:solidFill>
                  <a:srgbClr val="FF4747"/>
                </a:solidFill>
              </a:rPr>
            </a:br>
            <a:r>
              <a:rPr lang="pl-PL" sz="4000" b="1" dirty="0" smtClean="0">
                <a:solidFill>
                  <a:srgbClr val="FF4747"/>
                </a:solidFill>
              </a:rPr>
              <a:t/>
            </a:r>
            <a:br>
              <a:rPr lang="pl-PL" sz="4000" b="1" dirty="0" smtClean="0">
                <a:solidFill>
                  <a:srgbClr val="FF4747"/>
                </a:solidFill>
              </a:rPr>
            </a:br>
            <a:r>
              <a:rPr lang="pl-PL" sz="4000" b="1" dirty="0" smtClean="0">
                <a:solidFill>
                  <a:srgbClr val="FF4747"/>
                </a:solidFill>
              </a:rPr>
              <a:t>Poświęć na to czas </a:t>
            </a:r>
            <a:br>
              <a:rPr lang="pl-PL" sz="4000" b="1" dirty="0" smtClean="0">
                <a:solidFill>
                  <a:srgbClr val="FF4747"/>
                </a:solidFill>
              </a:rPr>
            </a:br>
            <a:r>
              <a:rPr lang="pl-PL" sz="4000" b="1" dirty="0" smtClean="0">
                <a:solidFill>
                  <a:srgbClr val="FF4747"/>
                </a:solidFill>
              </a:rPr>
              <a:t>i daj się ponieść fantazji </a:t>
            </a:r>
            <a:br>
              <a:rPr lang="pl-PL" sz="4000" b="1" dirty="0" smtClean="0">
                <a:solidFill>
                  <a:srgbClr val="FF4747"/>
                </a:solidFill>
              </a:rPr>
            </a:br>
            <a:r>
              <a:rPr lang="pl-PL" sz="4000" b="1" dirty="0" smtClean="0">
                <a:solidFill>
                  <a:srgbClr val="FF4747"/>
                </a:solidFill>
              </a:rPr>
              <a:t>w kształtowaniu codziennego życia.</a:t>
            </a:r>
            <a:endParaRPr lang="pl-PL" sz="3200" b="1" dirty="0">
              <a:solidFill>
                <a:srgbClr val="FF4747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556792"/>
          </a:xfrm>
        </p:spPr>
        <p:txBody>
          <a:bodyPr/>
          <a:lstStyle/>
          <a:p>
            <a:r>
              <a:rPr lang="pl-PL" sz="8800" b="1" dirty="0" smtClean="0">
                <a:solidFill>
                  <a:srgbClr val="FFC000"/>
                </a:solidFill>
              </a:rPr>
              <a:t>10.</a:t>
            </a:r>
            <a:br>
              <a:rPr lang="pl-PL" sz="8800" b="1" dirty="0" smtClean="0">
                <a:solidFill>
                  <a:srgbClr val="FFC000"/>
                </a:solidFill>
              </a:rPr>
            </a:br>
            <a:r>
              <a:rPr lang="pl-PL" sz="1400" b="1" dirty="0" smtClean="0">
                <a:solidFill>
                  <a:srgbClr val="FFC000"/>
                </a:solidFill>
              </a:rPr>
              <a:t> </a:t>
            </a:r>
            <a:r>
              <a:rPr lang="pl-PL" sz="1600" b="1" dirty="0" smtClean="0">
                <a:solidFill>
                  <a:srgbClr val="FFC000"/>
                </a:solidFill>
              </a:rPr>
              <a:t/>
            </a:r>
            <a:br>
              <a:rPr lang="pl-PL" sz="16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 Przeżywajcie swój związek świadomie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i odnawiajcie złożoną sobie obietnicę,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że będziecie razem na dobre i na złe.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Szukajcie przyjaciół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myślących tak samo jak Wy,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abyście mogli z nimi mówić otwarcie </a:t>
            </a:r>
            <a:br>
              <a:rPr lang="pl-PL" sz="4000" b="1" dirty="0" smtClean="0">
                <a:solidFill>
                  <a:srgbClr val="FFC000"/>
                </a:solidFill>
              </a:rPr>
            </a:br>
            <a:r>
              <a:rPr lang="pl-PL" sz="4000" b="1" dirty="0" smtClean="0">
                <a:solidFill>
                  <a:srgbClr val="FFC000"/>
                </a:solidFill>
              </a:rPr>
              <a:t>o ważnych obszarach Waszego małżeństwa.</a:t>
            </a:r>
            <a:endParaRPr lang="pl-PL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Wojtek\Desktop\1-miejsce_szymon-dziurdzinski_lat-12_-klasa-v_-szkola-podstawowa-im-kornela-makuszynskiego-w-krolikow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369" cy="537321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115616" y="537321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i="1" smtClean="0">
                <a:solidFill>
                  <a:srgbClr val="F9E551"/>
                </a:solidFill>
              </a:rPr>
              <a:t>DZIĘKUJEMY </a:t>
            </a:r>
            <a:r>
              <a:rPr lang="pl-PL" sz="4800" b="1" i="1" dirty="0" smtClean="0">
                <a:solidFill>
                  <a:srgbClr val="F9E551"/>
                </a:solidFill>
              </a:rPr>
              <a:t>ZA UWAGĘ!</a:t>
            </a:r>
            <a:endParaRPr lang="pl-PL" sz="4800" b="1" i="1" dirty="0">
              <a:solidFill>
                <a:srgbClr val="F9E55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ojtek\Desktop\mala_wies_rodz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5256584" cy="2237563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088232"/>
          </a:xfrm>
        </p:spPr>
        <p:txBody>
          <a:bodyPr/>
          <a:lstStyle/>
          <a:p>
            <a:r>
              <a:rPr lang="pl-PL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CELE 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 </a:t>
            </a:r>
            <a:br>
              <a:rPr lang="pl-PL" b="1" dirty="0" smtClean="0">
                <a:solidFill>
                  <a:srgbClr val="FFC000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FFC000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MAŁŻEŃSTWA SAKRAMENTALNEGO</a:t>
            </a:r>
            <a:endParaRPr lang="pl-PL" sz="6600" b="1" dirty="0">
              <a:solidFill>
                <a:srgbClr val="F6F8B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2492896"/>
            <a:ext cx="896448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pl-PL" sz="4000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 </a:t>
            </a:r>
            <a: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wzajemna pomoc w codziennym życiu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 przekaz życia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 wychowanie 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troska </a:t>
            </a:r>
            <a:b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</a:rPr>
            </a:br>
            <a:r>
              <a:rPr lang="pl-PL" sz="4000" i="1" dirty="0" smtClean="0">
                <a:solidFill>
                  <a:srgbClr val="F6F8B2"/>
                </a:solidFill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	o wzajemne zbawienie</a:t>
            </a:r>
          </a:p>
          <a:p>
            <a:pPr>
              <a:buFont typeface="Arial" pitchFamily="34" charset="0"/>
              <a:buChar char="•"/>
            </a:pPr>
            <a:endParaRPr lang="pl-PL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088232"/>
          </a:xfrm>
          <a:effectLst>
            <a:outerShdw blurRad="50800" dist="50800" dir="5400000" algn="ctr" rotWithShape="0">
              <a:srgbClr val="F6F8B2"/>
            </a:outerShdw>
          </a:effectLst>
        </p:spPr>
        <p:txBody>
          <a:bodyPr/>
          <a:lstStyle/>
          <a:p>
            <a:r>
              <a:rPr lang="pl-PL" sz="6600" b="1" i="1" dirty="0" smtClean="0">
                <a:solidFill>
                  <a:srgbClr val="92D050"/>
                </a:solidFill>
                <a:effectLst>
                  <a:outerShdw blurRad="50800" dist="50800" dir="2520000" algn="t" rotWithShape="0">
                    <a:schemeClr val="tx1">
                      <a:alpha val="40000"/>
                    </a:schemeClr>
                  </a:outerShdw>
                </a:effectLst>
              </a:rPr>
              <a:t>TREŚĆ I ZNACZENIE </a:t>
            </a:r>
            <a:r>
              <a:rPr lang="pl-PL" sz="6600" b="1" i="1" dirty="0" smtClean="0">
                <a:solidFill>
                  <a:srgbClr val="FFFC8C"/>
                </a:solidFill>
                <a:effectLst>
                  <a:outerShdw blurRad="50800" dist="50800" dir="2520000" algn="t" rotWithShape="0">
                    <a:schemeClr val="tx1">
                      <a:alpha val="40000"/>
                    </a:schemeClr>
                  </a:outerShdw>
                </a:effectLst>
              </a:rPr>
              <a:t>PRZYSIĘGI MAŁŻEŃSKIEJ</a:t>
            </a:r>
            <a:endParaRPr lang="pl-PL" sz="7200" b="1" i="1" dirty="0">
              <a:solidFill>
                <a:srgbClr val="FFFC8C"/>
              </a:solidFill>
              <a:effectLst>
                <a:outerShdw blurRad="50800" dist="50800" dir="252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pic>
        <p:nvPicPr>
          <p:cNvPr id="4099" name="Picture 3" descr="C:\Users\Wojtek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727278" cy="36084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56184"/>
          </a:xfr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/>
          <a:lstStyle/>
          <a:p>
            <a:r>
              <a:rPr lang="pl-PL" sz="60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63500" dir="2520000" algn="t" rotWithShape="0">
                    <a:schemeClr val="tx1">
                      <a:alpha val="40000"/>
                    </a:schemeClr>
                  </a:outerShdw>
                </a:effectLst>
              </a:rPr>
              <a:t>„ślubuję Ci miłość…”</a:t>
            </a:r>
            <a:endParaRPr lang="pl-PL" sz="5400" b="1" i="1" dirty="0">
              <a:ln>
                <a:solidFill>
                  <a:srgbClr val="C00000"/>
                </a:solidFill>
              </a:ln>
              <a:solidFill>
                <a:srgbClr val="FF2525"/>
              </a:solidFill>
              <a:effectLst>
                <a:outerShdw blurRad="50800" dist="63500" dir="252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C:\Users\Wojtek\Desktop\przyszli-malzonkowie-caluja-sie-trzymajac-w-dloni-czerwone-serca-371632-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4608512" cy="273781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67544" y="191683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chemeClr val="bg1"/>
                </a:solidFill>
              </a:rPr>
              <a:t>„Miłość nigdy nie ustaje” (1 Kor 13, 8) </a:t>
            </a:r>
          </a:p>
          <a:p>
            <a:pPr marL="447675" lvl="1" indent="358775">
              <a:buFont typeface="Calibri" pitchFamily="34" charset="0"/>
              <a:buChar char="–"/>
            </a:pPr>
            <a:r>
              <a:rPr lang="pl-PL" sz="2800" i="1" dirty="0" smtClean="0">
                <a:solidFill>
                  <a:schemeClr val="bg1"/>
                </a:solidFill>
              </a:rPr>
              <a:t>miłość to nie uczucie, to akt woli</a:t>
            </a:r>
          </a:p>
          <a:p>
            <a:pPr marL="447675" lvl="1" indent="358775">
              <a:buFont typeface="Calibri" pitchFamily="34" charset="0"/>
              <a:buChar char="–"/>
            </a:pPr>
            <a:r>
              <a:rPr lang="pl-PL" sz="2800" i="1" dirty="0" smtClean="0">
                <a:solidFill>
                  <a:schemeClr val="bg1"/>
                </a:solidFill>
              </a:rPr>
              <a:t>miłości trzeba się uczyć</a:t>
            </a:r>
            <a:endParaRPr lang="pl-PL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ojtek\Desktop\bo-dla-mnie-wiernosc-jest-najwazniejszym-608x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4810944" cy="3660153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noFill/>
          <a:ln>
            <a:noFill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/>
          <a:lstStyle/>
          <a:p>
            <a:r>
              <a:rPr lang="pl-PL" sz="6000" b="1" i="1" dirty="0" smtClean="0">
                <a:ln w="0">
                  <a:noFill/>
                </a:ln>
                <a:solidFill>
                  <a:srgbClr val="FFC000"/>
                </a:solidFill>
                <a:effectLst>
                  <a:outerShdw blurRad="50800" dist="63500" dir="2520000" algn="t" rotWithShape="0">
                    <a:schemeClr val="tx1">
                      <a:alpha val="40000"/>
                    </a:schemeClr>
                  </a:outerShdw>
                </a:effectLst>
              </a:rPr>
              <a:t>„ślubuję Ci wierność…”</a:t>
            </a:r>
            <a:endParaRPr lang="pl-PL" sz="5400" b="1" i="1" dirty="0">
              <a:ln w="0">
                <a:noFill/>
              </a:ln>
              <a:solidFill>
                <a:srgbClr val="FFC000"/>
              </a:solidFill>
              <a:effectLst>
                <a:outerShdw blurRad="50800" dist="63500" dir="252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1196752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1" indent="358775">
              <a:buFont typeface="Calibri" pitchFamily="34" charset="0"/>
              <a:buChar char="–"/>
            </a:pPr>
            <a:endParaRPr lang="pl-PL" sz="2800" i="1" dirty="0" smtClean="0">
              <a:solidFill>
                <a:schemeClr val="bg1"/>
              </a:solidFill>
            </a:endParaRPr>
          </a:p>
          <a:p>
            <a:pPr marL="447675" lvl="1" indent="358775">
              <a:buFont typeface="Calibri" pitchFamily="34" charset="0"/>
              <a:buChar char="–"/>
            </a:pPr>
            <a:r>
              <a:rPr lang="pl-PL" sz="2800" b="1" i="1" dirty="0" smtClean="0">
                <a:solidFill>
                  <a:schemeClr val="bg1"/>
                </a:solidFill>
              </a:rPr>
              <a:t>czyli wyłączność</a:t>
            </a:r>
          </a:p>
          <a:p>
            <a:pPr marL="447675" lvl="1" indent="358775">
              <a:buFont typeface="Calibri" pitchFamily="34" charset="0"/>
              <a:buChar char="–"/>
            </a:pPr>
            <a:r>
              <a:rPr lang="pl-PL" sz="2800" i="1" dirty="0" smtClean="0">
                <a:solidFill>
                  <a:schemeClr val="bg1"/>
                </a:solidFill>
              </a:rPr>
              <a:t>100% zaangażowania w rozwój tylko tej jednej miłości;</a:t>
            </a:r>
          </a:p>
          <a:p>
            <a:pPr marL="447675" lvl="1" indent="358775">
              <a:buFont typeface="Calibri" pitchFamily="34" charset="0"/>
              <a:buChar char="–"/>
            </a:pPr>
            <a:r>
              <a:rPr lang="pl-PL" sz="2800" i="1" dirty="0" smtClean="0">
                <a:solidFill>
                  <a:schemeClr val="bg1"/>
                </a:solidFill>
              </a:rPr>
              <a:t>świadomie rezygnuję z każdej nowej miłości</a:t>
            </a:r>
          </a:p>
          <a:p>
            <a:pPr marL="447675" lvl="1" indent="358775">
              <a:buFont typeface="Calibri" pitchFamily="34" charset="0"/>
              <a:buChar char="–"/>
            </a:pPr>
            <a:endParaRPr lang="pl-PL" sz="2800" i="1" dirty="0" smtClean="0">
              <a:solidFill>
                <a:schemeClr val="bg1"/>
              </a:solidFill>
            </a:endParaRPr>
          </a:p>
          <a:p>
            <a:pPr marL="447675" lvl="1" indent="358775">
              <a:buFont typeface="Calibri" pitchFamily="34" charset="0"/>
              <a:buChar char="–"/>
            </a:pPr>
            <a:endParaRPr lang="pl-PL" sz="2800" i="1" dirty="0" smtClean="0">
              <a:solidFill>
                <a:schemeClr val="bg1"/>
              </a:solidFill>
            </a:endParaRPr>
          </a:p>
          <a:p>
            <a:pPr marL="447675" lvl="1" indent="358775">
              <a:buFont typeface="Calibri" pitchFamily="34" charset="0"/>
              <a:buChar char="–"/>
            </a:pPr>
            <a:endParaRPr lang="pl-PL" sz="2800" i="1" dirty="0" smtClean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20072" y="2924944"/>
            <a:ext cx="38164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47675" algn="ctr">
              <a:buFont typeface="Calibri" pitchFamily="34" charset="0"/>
              <a:buChar char="–"/>
            </a:pPr>
            <a:r>
              <a:rPr lang="pl-PL" sz="2800" i="1" dirty="0" smtClean="0">
                <a:solidFill>
                  <a:schemeClr val="bg1"/>
                </a:solidFill>
              </a:rPr>
              <a:t>nierozerwalność  </a:t>
            </a:r>
          </a:p>
          <a:p>
            <a:pPr marL="0" lvl="1" indent="447675" algn="ctr"/>
            <a:r>
              <a:rPr lang="pl-PL" sz="2800" i="1" dirty="0" smtClean="0">
                <a:solidFill>
                  <a:schemeClr val="bg1"/>
                </a:solidFill>
              </a:rPr>
              <a:t>jest warunkiem </a:t>
            </a:r>
            <a:br>
              <a:rPr lang="pl-PL" sz="2800" i="1" dirty="0" smtClean="0">
                <a:solidFill>
                  <a:schemeClr val="bg1"/>
                </a:solidFill>
              </a:rPr>
            </a:br>
            <a:r>
              <a:rPr lang="pl-PL" sz="2800" i="1" dirty="0" smtClean="0">
                <a:solidFill>
                  <a:schemeClr val="bg1"/>
                </a:solidFill>
              </a:rPr>
              <a:t>szczęścia także dla dzieci 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12776"/>
          </a:xfrm>
          <a:noFill/>
          <a:ln>
            <a:noFill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/>
          <a:lstStyle/>
          <a:p>
            <a:r>
              <a:rPr lang="pl-PL" sz="6000" b="1" i="1" dirty="0" smtClean="0">
                <a:ln w="0">
                  <a:noFill/>
                </a:ln>
                <a:solidFill>
                  <a:srgbClr val="7030A0"/>
                </a:solidFill>
                <a:effectLst>
                  <a:outerShdw blurRad="50800" dist="63500" dir="2520000" algn="t" rotWithShape="0">
                    <a:schemeClr val="tx1">
                      <a:alpha val="40000"/>
                    </a:schemeClr>
                  </a:outerShdw>
                </a:effectLst>
              </a:rPr>
              <a:t>„ślubuję Ci uczciwość małżeńską…”</a:t>
            </a:r>
            <a:endParaRPr lang="pl-PL" sz="5400" b="1" i="1" dirty="0">
              <a:ln w="0">
                <a:noFill/>
              </a:ln>
              <a:solidFill>
                <a:srgbClr val="7030A0"/>
              </a:solidFill>
              <a:effectLst>
                <a:outerShdw blurRad="50800" dist="63500" dir="252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pic>
        <p:nvPicPr>
          <p:cNvPr id="6147" name="Picture 3" descr="C:\Users\Wojtek\Desktop\ja-pawel-biore-ciebie-paulino-za-zone-i-slubuje-ci-milosc-wiernosc-i-uczciwosc-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816791" cy="285293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0" y="2132856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358775">
              <a:buFont typeface="Wingdings" pitchFamily="2" charset="2"/>
              <a:buChar char="§"/>
            </a:pPr>
            <a:r>
              <a:rPr lang="pl-PL" sz="3600" i="1" dirty="0" smtClean="0">
                <a:solidFill>
                  <a:srgbClr val="FCA6F8"/>
                </a:solidFill>
              </a:rPr>
              <a:t>to znaczy, możesz na mnie polegać</a:t>
            </a:r>
          </a:p>
          <a:p>
            <a:pPr marL="538163" indent="-358775">
              <a:buFont typeface="Wingdings" pitchFamily="2" charset="2"/>
              <a:buChar char="§"/>
            </a:pPr>
            <a:r>
              <a:rPr lang="pl-PL" sz="3600" i="1" dirty="0" smtClean="0">
                <a:solidFill>
                  <a:srgbClr val="FCA6F8"/>
                </a:solidFill>
              </a:rPr>
              <a:t>ślubuję ci uczciwość, </a:t>
            </a:r>
            <a:br>
              <a:rPr lang="pl-PL" sz="3600" i="1" dirty="0" smtClean="0">
                <a:solidFill>
                  <a:srgbClr val="FCA6F8"/>
                </a:solidFill>
              </a:rPr>
            </a:br>
            <a:r>
              <a:rPr lang="pl-PL" sz="3600" i="1" dirty="0" smtClean="0">
                <a:solidFill>
                  <a:srgbClr val="FCA6F8"/>
                </a:solidFill>
              </a:rPr>
              <a:t>	nawet… gdybyś Ty nie był uczciwy.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499992" y="4365104"/>
            <a:ext cx="46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i="1" dirty="0" smtClean="0">
                <a:solidFill>
                  <a:srgbClr val="C7A1E3"/>
                </a:solidFill>
              </a:rPr>
              <a:t>Czy można żyć </a:t>
            </a:r>
          </a:p>
          <a:p>
            <a:pPr algn="ctr"/>
            <a:r>
              <a:rPr lang="pl-PL" sz="3200" i="1" dirty="0" smtClean="0">
                <a:solidFill>
                  <a:srgbClr val="C7A1E3"/>
                </a:solidFill>
              </a:rPr>
              <a:t>ze sobą razem, </a:t>
            </a:r>
          </a:p>
          <a:p>
            <a:pPr algn="ctr"/>
            <a:r>
              <a:rPr lang="pl-PL" sz="3200" i="1" dirty="0" smtClean="0">
                <a:solidFill>
                  <a:srgbClr val="C7A1E3"/>
                </a:solidFill>
              </a:rPr>
              <a:t>gdy druga strona zdradzi?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44000" cy="1412776"/>
          </a:xfrm>
          <a:noFill/>
          <a:ln>
            <a:noFill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/>
          <a:lstStyle/>
          <a:p>
            <a:r>
              <a:rPr lang="pl-PL" sz="6000" b="1" i="1" dirty="0" smtClean="0">
                <a:ln w="0">
                  <a:noFill/>
                </a:ln>
                <a:solidFill>
                  <a:srgbClr val="C7A1E3"/>
                </a:solidFill>
                <a:effectLst>
                  <a:outerShdw blurRad="50800" dist="63500" dir="2520000" algn="t" rotWithShape="0">
                    <a:schemeClr val="tx1">
                      <a:alpha val="40000"/>
                    </a:schemeClr>
                  </a:outerShdw>
                </a:effectLst>
              </a:rPr>
              <a:t>„…i że Cię nie opuszczę </a:t>
            </a:r>
            <a:br>
              <a:rPr lang="pl-PL" sz="6000" b="1" i="1" dirty="0" smtClean="0">
                <a:ln w="0">
                  <a:noFill/>
                </a:ln>
                <a:solidFill>
                  <a:srgbClr val="C7A1E3"/>
                </a:solidFill>
                <a:effectLst>
                  <a:outerShdw blurRad="50800" dist="63500" dir="2520000" algn="t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pl-PL" sz="6000" b="1" i="1" dirty="0" smtClean="0">
                <a:ln w="0">
                  <a:noFill/>
                </a:ln>
                <a:solidFill>
                  <a:srgbClr val="C7A1E3"/>
                </a:solidFill>
                <a:effectLst>
                  <a:outerShdw blurRad="50800" dist="63500" dir="2520000" algn="t" rotWithShape="0">
                    <a:schemeClr val="tx1">
                      <a:alpha val="40000"/>
                    </a:schemeClr>
                  </a:outerShdw>
                </a:effectLst>
              </a:rPr>
              <a:t>aż do śmierci”</a:t>
            </a:r>
            <a:endParaRPr lang="pl-PL" sz="5400" b="1" i="1" dirty="0">
              <a:ln w="0">
                <a:noFill/>
              </a:ln>
              <a:solidFill>
                <a:srgbClr val="C7A1E3"/>
              </a:solidFill>
              <a:effectLst>
                <a:outerShdw blurRad="50800" dist="63500" dir="2520000" algn="t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2132856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358775"/>
            <a:r>
              <a:rPr lang="pl-PL" sz="3600" b="1" i="1" dirty="0" smtClean="0">
                <a:solidFill>
                  <a:srgbClr val="FCA6F8"/>
                </a:solidFill>
              </a:rPr>
              <a:t>Możesz na mnie liczyć </a:t>
            </a:r>
            <a:br>
              <a:rPr lang="pl-PL" sz="3600" b="1" i="1" dirty="0" smtClean="0">
                <a:solidFill>
                  <a:srgbClr val="FCA6F8"/>
                </a:solidFill>
              </a:rPr>
            </a:br>
            <a:r>
              <a:rPr lang="pl-PL" sz="3600" b="1" i="1" dirty="0" smtClean="0">
                <a:solidFill>
                  <a:srgbClr val="FCA6F8"/>
                </a:solidFill>
              </a:rPr>
              <a:t>do końca życia!</a:t>
            </a:r>
          </a:p>
        </p:txBody>
      </p:sp>
      <p:pic>
        <p:nvPicPr>
          <p:cNvPr id="7170" name="Picture 2" descr="C:\Users\Wojtek\Desktop\1472737164_in1bjb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437332" cy="2952328"/>
          </a:xfrm>
          <a:prstGeom prst="rect">
            <a:avLst/>
          </a:prstGeom>
          <a:noFill/>
        </p:spPr>
      </p:pic>
      <p:pic>
        <p:nvPicPr>
          <p:cNvPr id="7171" name="Picture 3" descr="C:\Users\Wojtek\Desktop\human-189282_1920-1024x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633" y="2060848"/>
            <a:ext cx="3856367" cy="40396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58"/>
          </a:xfrm>
        </p:spPr>
        <p:txBody>
          <a:bodyPr/>
          <a:lstStyle/>
          <a:p>
            <a:r>
              <a:rPr lang="pl-PL" sz="8000" b="1" dirty="0" smtClean="0">
                <a:solidFill>
                  <a:srgbClr val="FFC000"/>
                </a:solidFill>
              </a:rPr>
              <a:t/>
            </a:r>
            <a:br>
              <a:rPr lang="pl-PL" sz="8000" b="1" dirty="0" smtClean="0">
                <a:solidFill>
                  <a:srgbClr val="FFC000"/>
                </a:solidFill>
              </a:rPr>
            </a:br>
            <a:r>
              <a:rPr lang="pl-PL" sz="8000" b="1" i="1" dirty="0" smtClean="0">
                <a:solidFill>
                  <a:schemeClr val="bg1"/>
                </a:solidFill>
                <a:effectLst>
                  <a:outerShdw blurRad="50800" dist="88900" dir="2700000" algn="tl" rotWithShape="0">
                    <a:srgbClr val="FFFC8C">
                      <a:alpha val="40000"/>
                    </a:srgbClr>
                  </a:outerShdw>
                </a:effectLst>
              </a:rPr>
              <a:t>SPRAWY KANCELARYJNE</a:t>
            </a:r>
            <a:r>
              <a:rPr lang="pl-PL" sz="8800" b="1" dirty="0" smtClean="0">
                <a:solidFill>
                  <a:srgbClr val="FFC000"/>
                </a:solidFill>
              </a:rPr>
              <a:t/>
            </a:r>
            <a:br>
              <a:rPr lang="pl-PL" sz="8800" b="1" dirty="0" smtClean="0">
                <a:solidFill>
                  <a:srgbClr val="FFC000"/>
                </a:solidFill>
              </a:rPr>
            </a:br>
            <a:endParaRPr lang="pl-PL" sz="6600" b="1" dirty="0">
              <a:solidFill>
                <a:srgbClr val="F6F8B2"/>
              </a:solidFill>
            </a:endParaRPr>
          </a:p>
        </p:txBody>
      </p:sp>
      <p:pic>
        <p:nvPicPr>
          <p:cNvPr id="8194" name="Picture 2" descr="C:\Users\Wojtek\Desktop\fotolia_19347512_subscription_l_800x600_215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5407297" cy="36013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188</Words>
  <Application>Microsoft Office PowerPoint</Application>
  <PresentationFormat>Pokaz na ekranie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1_Motyw pakietu Office</vt:lpstr>
      <vt:lpstr> SAKRAMENT MAŁŻEŃSTWA  </vt:lpstr>
      <vt:lpstr>PRZYMIOTY   MAŁŻEŃSTWA SAKRAMENTALNEGO</vt:lpstr>
      <vt:lpstr>CELE   MAŁŻEŃSTWA SAKRAMENTALNEGO</vt:lpstr>
      <vt:lpstr>TREŚĆ I ZNACZENIE PRZYSIĘGI MAŁŻEŃSKIEJ</vt:lpstr>
      <vt:lpstr>„ślubuję Ci miłość…”</vt:lpstr>
      <vt:lpstr>„ślubuję Ci wierność…”</vt:lpstr>
      <vt:lpstr>„ślubuję Ci uczciwość małżeńską…”</vt:lpstr>
      <vt:lpstr>„…i że Cię nie opuszczę  aż do śmierci”</vt:lpstr>
      <vt:lpstr> SPRAWY KANCELARYJNE </vt:lpstr>
      <vt:lpstr> DOKUMENTY </vt:lpstr>
      <vt:lpstr> SPOWIEDŹ PRZEDŚLUBNA </vt:lpstr>
      <vt:lpstr> LITURGIA SAKRAMENTU MAŁŻEŃSTWA </vt:lpstr>
      <vt:lpstr> 10 DROGOWSKAZÓW  NA ZAKOŃCZENIE   A WŁAŚCIWIE… …NA CAŁE ŻYCIE </vt:lpstr>
      <vt:lpstr>  1.   Każdy dzień jest nową szansą  dla Twojego małżeństwa.   Podbuduj Twojego Małżonka przez komplementy i dodanie mu odwagi.   Czy mówiłeś już dzisiaj Jej/Jemu,  że Go/Ją kochasz?  </vt:lpstr>
      <vt:lpstr>2.   Naucz się akceptować siebie samego. Jesteś jedyną w swoim rodzaju osobą  z jedynymi w swoim rodzaju umiejętnościami i uzdolnieniami  – i Twój Współmałżonek też.  Spróbuj przyjąć Współmałżonka całego  z Jego słabymi i mocnymi stronami.  Nie ma nic ważniejszego  jak wzajemna MIŁOŚĆ i akceptacja.</vt:lpstr>
      <vt:lpstr>3.    Pomyślcie o tym, że każdy człowiek powinien być każdego dnia dowartościowany, aby utrzymać równowagę emocjonalną.   Okazuj swojemu Współmałżonkowi czułość przy każdej  nadarzającej się okazji.</vt:lpstr>
      <vt:lpstr>4.   Miejcie czas na rozmowy ze sobą. Zaplanujcie „randkę”  przynajmniej raz w tygodniu,  (np. długi spacer bez dzieci, wspólne wyjście do teatru lub kina).</vt:lpstr>
      <vt:lpstr>5.    Ofiaruj swojemu Współmałżonkowi wolną przestrzeń  do rozwijania Jej/Jego uzdolnień   </vt:lpstr>
      <vt:lpstr>6.    Pisz listy miłosne  i rób niespodzianki.  </vt:lpstr>
      <vt:lpstr>7.     Jedźcie raz w roku we dwoje tam,  gdzie nie ma pracy, telefonu, dzieci!   Wykorzystajcie ten wolny czas  na przemyślenia i długie rozmowy  o swoim związku i swoim wspólnym życiu.</vt:lpstr>
      <vt:lpstr>8.     Pamiętajcie, że obydwoje  nie jesteście idealni.   Nauczcie się ciągle na nowo przebaczać, tak jak Bóg Wam przebacza.</vt:lpstr>
      <vt:lpstr>9.     Inwestuj w swojego Współmałżonka! Zrób z niego najlepszego przyjaciela.   Poświęć na to czas  i daj się ponieść fantazji  w kształtowaniu codziennego życia.</vt:lpstr>
      <vt:lpstr>10.    Przeżywajcie swój związek świadomie  i odnawiajcie złożoną sobie obietnicę,  że będziecie razem na dobre i na złe.  Szukajcie przyjaciół  myślących tak samo jak Wy,  abyście mogli z nimi mówić otwarcie  o ważnych obszarach Waszego małżeństwa.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Jezus uzdrawia</dc:title>
  <dc:creator>Ryszard</dc:creator>
  <cp:lastModifiedBy>Wojtek</cp:lastModifiedBy>
  <cp:revision>180</cp:revision>
  <dcterms:created xsi:type="dcterms:W3CDTF">2012-11-18T20:52:21Z</dcterms:created>
  <dcterms:modified xsi:type="dcterms:W3CDTF">2021-11-30T09:58:05Z</dcterms:modified>
</cp:coreProperties>
</file>