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2"/>
  </p:notesMasterIdLst>
  <p:sldIdLst>
    <p:sldId id="305" r:id="rId2"/>
    <p:sldId id="300" r:id="rId3"/>
    <p:sldId id="296" r:id="rId4"/>
    <p:sldId id="297" r:id="rId5"/>
    <p:sldId id="298" r:id="rId6"/>
    <p:sldId id="294" r:id="rId7"/>
    <p:sldId id="307" r:id="rId8"/>
    <p:sldId id="257" r:id="rId9"/>
    <p:sldId id="264" r:id="rId10"/>
    <p:sldId id="269" r:id="rId11"/>
    <p:sldId id="259" r:id="rId12"/>
    <p:sldId id="260" r:id="rId13"/>
    <p:sldId id="261" r:id="rId14"/>
    <p:sldId id="308" r:id="rId15"/>
    <p:sldId id="263" r:id="rId16"/>
    <p:sldId id="265" r:id="rId17"/>
    <p:sldId id="266" r:id="rId18"/>
    <p:sldId id="268" r:id="rId19"/>
    <p:sldId id="270" r:id="rId20"/>
    <p:sldId id="271" r:id="rId21"/>
    <p:sldId id="309" r:id="rId22"/>
    <p:sldId id="310" r:id="rId23"/>
    <p:sldId id="281" r:id="rId24"/>
    <p:sldId id="282" r:id="rId25"/>
    <p:sldId id="273" r:id="rId26"/>
    <p:sldId id="274" r:id="rId27"/>
    <p:sldId id="275" r:id="rId28"/>
    <p:sldId id="276" r:id="rId29"/>
    <p:sldId id="332" r:id="rId30"/>
    <p:sldId id="333" r:id="rId31"/>
    <p:sldId id="322" r:id="rId32"/>
    <p:sldId id="323" r:id="rId33"/>
    <p:sldId id="324" r:id="rId34"/>
    <p:sldId id="325" r:id="rId35"/>
    <p:sldId id="326" r:id="rId36"/>
    <p:sldId id="327" r:id="rId37"/>
    <p:sldId id="328" r:id="rId38"/>
    <p:sldId id="329" r:id="rId39"/>
    <p:sldId id="330" r:id="rId40"/>
    <p:sldId id="331" r:id="rId41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6AF"/>
    <a:srgbClr val="66FFFF"/>
    <a:srgbClr val="0066FF"/>
    <a:srgbClr val="FFFF00"/>
    <a:srgbClr val="00FF00"/>
    <a:srgbClr val="F4E90E"/>
    <a:srgbClr val="FAC134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84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2808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0"/>
            <a:r>
              <a:rPr lang="pl-PL" smtClean="0"/>
              <a:t>Drugi poziom</a:t>
            </a:r>
          </a:p>
          <a:p>
            <a:pPr lvl="0"/>
            <a:r>
              <a:rPr lang="pl-PL" smtClean="0"/>
              <a:t>Trzeci poziom</a:t>
            </a:r>
          </a:p>
          <a:p>
            <a:pPr lvl="0"/>
            <a:r>
              <a:rPr lang="pl-PL" smtClean="0"/>
              <a:t>Czwarty poziom</a:t>
            </a:r>
          </a:p>
          <a:p>
            <a:pPr lvl="0"/>
            <a:r>
              <a:rPr lang="pl-PL" smtClean="0"/>
              <a:t>Piąty poziom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3C73D0F-D384-4242-95A1-A20CD05ADC2E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18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18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18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18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18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E853BC-C145-4D47-94D8-C910FAE6EF4E}" type="slidenum">
              <a:rPr lang="pl-PL"/>
              <a:pPr/>
              <a:t>31</a:t>
            </a:fld>
            <a:endParaRPr lang="pl-PL"/>
          </a:p>
        </p:txBody>
      </p:sp>
      <p:sp>
        <p:nvSpPr>
          <p:cNvPr id="93186" name="Rectangle 2050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185295-99FC-4DD3-980C-6E1B7FC24E8D}" type="slidenum">
              <a:rPr lang="pl-PL"/>
              <a:pPr/>
              <a:t>38</a:t>
            </a:fld>
            <a:endParaRPr lang="pl-PL"/>
          </a:p>
        </p:txBody>
      </p:sp>
      <p:sp>
        <p:nvSpPr>
          <p:cNvPr id="101378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4" name="Group 2"/>
          <p:cNvGrpSpPr>
            <a:grpSpLocks/>
          </p:cNvGrpSpPr>
          <p:nvPr/>
        </p:nvGrpSpPr>
        <p:grpSpPr bwMode="auto">
          <a:xfrm>
            <a:off x="377825" y="1676400"/>
            <a:ext cx="8389938" cy="4421188"/>
            <a:chOff x="238" y="1056"/>
            <a:chExt cx="5285" cy="2785"/>
          </a:xfrm>
        </p:grpSpPr>
        <p:grpSp>
          <p:nvGrpSpPr>
            <p:cNvPr id="59395" name="Group 3"/>
            <p:cNvGrpSpPr>
              <a:grpSpLocks/>
            </p:cNvGrpSpPr>
            <p:nvPr/>
          </p:nvGrpSpPr>
          <p:grpSpPr bwMode="auto">
            <a:xfrm>
              <a:off x="238" y="1056"/>
              <a:ext cx="5285" cy="1393"/>
              <a:chOff x="238" y="1056"/>
              <a:chExt cx="5285" cy="1393"/>
            </a:xfrm>
          </p:grpSpPr>
          <p:sp>
            <p:nvSpPr>
              <p:cNvPr id="59396" name="Rectangle 4"/>
              <p:cNvSpPr>
                <a:spLocks noChangeArrowheads="1"/>
              </p:cNvSpPr>
              <p:nvPr/>
            </p:nvSpPr>
            <p:spPr bwMode="auto">
              <a:xfrm>
                <a:off x="243" y="1057"/>
                <a:ext cx="5272" cy="1391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59397" name="Freeform 5"/>
              <p:cNvSpPr>
                <a:spLocks/>
              </p:cNvSpPr>
              <p:nvPr/>
            </p:nvSpPr>
            <p:spPr bwMode="auto">
              <a:xfrm>
                <a:off x="238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0" y="0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0" y="0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59398" name="Freeform 6"/>
              <p:cNvSpPr>
                <a:spLocks/>
              </p:cNvSpPr>
              <p:nvPr/>
            </p:nvSpPr>
            <p:spPr bwMode="auto">
              <a:xfrm>
                <a:off x="250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5272" y="1392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5272" y="1392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l-PL"/>
              </a:p>
            </p:txBody>
          </p:sp>
        </p:grpSp>
        <p:grpSp>
          <p:nvGrpSpPr>
            <p:cNvPr id="59399" name="Group 7"/>
            <p:cNvGrpSpPr>
              <a:grpSpLocks/>
            </p:cNvGrpSpPr>
            <p:nvPr/>
          </p:nvGrpSpPr>
          <p:grpSpPr bwMode="auto">
            <a:xfrm>
              <a:off x="240" y="3744"/>
              <a:ext cx="5281" cy="97"/>
              <a:chOff x="240" y="3744"/>
              <a:chExt cx="5281" cy="97"/>
            </a:xfrm>
          </p:grpSpPr>
          <p:sp>
            <p:nvSpPr>
              <p:cNvPr id="59400" name="Rectangle 8"/>
              <p:cNvSpPr>
                <a:spLocks noChangeArrowheads="1"/>
              </p:cNvSpPr>
              <p:nvPr/>
            </p:nvSpPr>
            <p:spPr bwMode="auto">
              <a:xfrm>
                <a:off x="240" y="3744"/>
                <a:ext cx="5280" cy="96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59401" name="Freeform 9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0" y="0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0" y="0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59402" name="Freeform 10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5280" y="96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5280" y="96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l-PL"/>
              </a:p>
            </p:txBody>
          </p:sp>
        </p:grpSp>
        <p:grpSp>
          <p:nvGrpSpPr>
            <p:cNvPr id="59403" name="Group 11"/>
            <p:cNvGrpSpPr>
              <a:grpSpLocks/>
            </p:cNvGrpSpPr>
            <p:nvPr/>
          </p:nvGrpSpPr>
          <p:grpSpPr bwMode="auto">
            <a:xfrm>
              <a:off x="338" y="1200"/>
              <a:ext cx="97" cy="1104"/>
              <a:chOff x="338" y="1200"/>
              <a:chExt cx="97" cy="1104"/>
            </a:xfrm>
          </p:grpSpPr>
          <p:sp useBgFill="1">
            <p:nvSpPr>
              <p:cNvPr id="59404" name="Rectangle 12"/>
              <p:cNvSpPr>
                <a:spLocks noChangeArrowheads="1"/>
              </p:cNvSpPr>
              <p:nvPr/>
            </p:nvSpPr>
            <p:spPr bwMode="auto">
              <a:xfrm>
                <a:off x="338" y="1201"/>
                <a:ext cx="96" cy="1103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59405" name="Freeform 13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96" y="1103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96" y="1103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59406" name="Freeform 14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l-PL"/>
              </a:p>
            </p:txBody>
          </p:sp>
        </p:grpSp>
      </p:grpSp>
      <p:sp>
        <p:nvSpPr>
          <p:cNvPr id="59407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8366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tytułu z Wzorca</a:t>
            </a:r>
          </a:p>
        </p:txBody>
      </p:sp>
      <p:sp>
        <p:nvSpPr>
          <p:cNvPr id="59408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386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pl-PL"/>
              <a:t>Kliknij, aby edytować styl podtytułu z Wzorca</a:t>
            </a:r>
          </a:p>
        </p:txBody>
      </p:sp>
      <p:sp>
        <p:nvSpPr>
          <p:cNvPr id="59409" name="Rectangle 17"/>
          <p:cNvSpPr>
            <a:spLocks noGrp="1" noChangeArrowheads="1"/>
          </p:cNvSpPr>
          <p:nvPr>
            <p:ph type="dt" sz="quarter" idx="2"/>
          </p:nvPr>
        </p:nvSpPr>
        <p:spPr>
          <a:xfrm>
            <a:off x="381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9410" name="Rectangle 18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9411" name="Rectangle 1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04CF0CE-8044-4B94-82C5-90AE236DD5F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5EF2D-F58E-4AEE-92D2-83236329407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67500" y="342900"/>
            <a:ext cx="1943100" cy="55245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42900"/>
            <a:ext cx="5676900" cy="55245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4BE89F-C03C-4B59-8B03-C11AFE1130FF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F53A99-3E44-44F1-96E4-B90A57468D88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78367-EAB8-47DD-9F5C-C91B8BC8AF98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AA8AC-4484-4618-882F-96554B3AECA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F8A1A8-9CE2-4831-B912-9260D29FB9BA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2994F7-CA91-45FE-A551-ECF4A5D2A22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59A91-2215-41E7-9298-2783BAB7B96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D3E1B5-5AA8-4A7B-8E03-ADA0F99D76C2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B98EC7-A39D-44FB-B0F6-D64A0EB657B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70" name="Group 2"/>
          <p:cNvGrpSpPr>
            <a:grpSpLocks/>
          </p:cNvGrpSpPr>
          <p:nvPr/>
        </p:nvGrpSpPr>
        <p:grpSpPr bwMode="auto">
          <a:xfrm>
            <a:off x="381000" y="304800"/>
            <a:ext cx="8383588" cy="6022975"/>
            <a:chOff x="240" y="192"/>
            <a:chExt cx="5281" cy="3794"/>
          </a:xfrm>
        </p:grpSpPr>
        <p:grpSp>
          <p:nvGrpSpPr>
            <p:cNvPr id="58371" name="Group 3"/>
            <p:cNvGrpSpPr>
              <a:grpSpLocks/>
            </p:cNvGrpSpPr>
            <p:nvPr/>
          </p:nvGrpSpPr>
          <p:grpSpPr bwMode="auto">
            <a:xfrm>
              <a:off x="240" y="1008"/>
              <a:ext cx="5281" cy="2978"/>
              <a:chOff x="240" y="1008"/>
              <a:chExt cx="5281" cy="2978"/>
            </a:xfrm>
          </p:grpSpPr>
          <p:sp>
            <p:nvSpPr>
              <p:cNvPr id="58372" name="Rectangle 4"/>
              <p:cNvSpPr>
                <a:spLocks noChangeArrowheads="1"/>
              </p:cNvSpPr>
              <p:nvPr/>
            </p:nvSpPr>
            <p:spPr bwMode="auto">
              <a:xfrm>
                <a:off x="245" y="1010"/>
                <a:ext cx="5269" cy="2976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58373" name="Freeform 5"/>
              <p:cNvSpPr>
                <a:spLocks/>
              </p:cNvSpPr>
              <p:nvPr/>
            </p:nvSpPr>
            <p:spPr bwMode="auto">
              <a:xfrm>
                <a:off x="240" y="1008"/>
                <a:ext cx="5269" cy="2977"/>
              </a:xfrm>
              <a:custGeom>
                <a:avLst/>
                <a:gdLst/>
                <a:ahLst/>
                <a:cxnLst>
                  <a:cxn ang="0">
                    <a:pos x="5268" y="0"/>
                  </a:cxn>
                  <a:cxn ang="0">
                    <a:pos x="0" y="0"/>
                  </a:cxn>
                  <a:cxn ang="0">
                    <a:pos x="0" y="2976"/>
                  </a:cxn>
                </a:cxnLst>
                <a:rect l="0" t="0" r="r" b="b"/>
                <a:pathLst>
                  <a:path w="5269" h="2977">
                    <a:moveTo>
                      <a:pt x="5268" y="0"/>
                    </a:moveTo>
                    <a:lnTo>
                      <a:pt x="0" y="0"/>
                    </a:lnTo>
                    <a:lnTo>
                      <a:pt x="0" y="297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58374" name="Freeform 6"/>
              <p:cNvSpPr>
                <a:spLocks/>
              </p:cNvSpPr>
              <p:nvPr/>
            </p:nvSpPr>
            <p:spPr bwMode="auto">
              <a:xfrm>
                <a:off x="252" y="1008"/>
                <a:ext cx="5269" cy="2977"/>
              </a:xfrm>
              <a:custGeom>
                <a:avLst/>
                <a:gdLst/>
                <a:ahLst/>
                <a:cxnLst>
                  <a:cxn ang="0">
                    <a:pos x="5268" y="0"/>
                  </a:cxn>
                  <a:cxn ang="0">
                    <a:pos x="5268" y="2976"/>
                  </a:cxn>
                  <a:cxn ang="0">
                    <a:pos x="0" y="2976"/>
                  </a:cxn>
                </a:cxnLst>
                <a:rect l="0" t="0" r="r" b="b"/>
                <a:pathLst>
                  <a:path w="5269" h="2977">
                    <a:moveTo>
                      <a:pt x="5268" y="0"/>
                    </a:moveTo>
                    <a:lnTo>
                      <a:pt x="5268" y="2976"/>
                    </a:lnTo>
                    <a:lnTo>
                      <a:pt x="0" y="297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l-PL"/>
              </a:p>
            </p:txBody>
          </p:sp>
        </p:grpSp>
        <p:grpSp>
          <p:nvGrpSpPr>
            <p:cNvPr id="58375" name="Group 7"/>
            <p:cNvGrpSpPr>
              <a:grpSpLocks/>
            </p:cNvGrpSpPr>
            <p:nvPr/>
          </p:nvGrpSpPr>
          <p:grpSpPr bwMode="auto">
            <a:xfrm>
              <a:off x="336" y="1103"/>
              <a:ext cx="97" cy="2785"/>
              <a:chOff x="336" y="1103"/>
              <a:chExt cx="97" cy="2785"/>
            </a:xfrm>
          </p:grpSpPr>
          <p:sp useBgFill="1">
            <p:nvSpPr>
              <p:cNvPr id="58376" name="Rectangle 8"/>
              <p:cNvSpPr>
                <a:spLocks noChangeArrowheads="1"/>
              </p:cNvSpPr>
              <p:nvPr/>
            </p:nvSpPr>
            <p:spPr bwMode="auto">
              <a:xfrm>
                <a:off x="336" y="1104"/>
                <a:ext cx="96" cy="2784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58377" name="Freeform 9"/>
              <p:cNvSpPr>
                <a:spLocks/>
              </p:cNvSpPr>
              <p:nvPr/>
            </p:nvSpPr>
            <p:spPr bwMode="auto">
              <a:xfrm>
                <a:off x="336" y="1103"/>
                <a:ext cx="97" cy="2785"/>
              </a:xfrm>
              <a:custGeom>
                <a:avLst/>
                <a:gdLst/>
                <a:ahLst/>
                <a:cxnLst>
                  <a:cxn ang="0">
                    <a:pos x="0" y="2784"/>
                  </a:cxn>
                  <a:cxn ang="0">
                    <a:pos x="96" y="2784"/>
                  </a:cxn>
                  <a:cxn ang="0">
                    <a:pos x="96" y="0"/>
                  </a:cxn>
                </a:cxnLst>
                <a:rect l="0" t="0" r="r" b="b"/>
                <a:pathLst>
                  <a:path w="97" h="2785">
                    <a:moveTo>
                      <a:pt x="0" y="2784"/>
                    </a:moveTo>
                    <a:lnTo>
                      <a:pt x="96" y="2784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58378" name="Freeform 10"/>
              <p:cNvSpPr>
                <a:spLocks/>
              </p:cNvSpPr>
              <p:nvPr/>
            </p:nvSpPr>
            <p:spPr bwMode="auto">
              <a:xfrm>
                <a:off x="336" y="1103"/>
                <a:ext cx="97" cy="2785"/>
              </a:xfrm>
              <a:custGeom>
                <a:avLst/>
                <a:gdLst/>
                <a:ahLst/>
                <a:cxnLst>
                  <a:cxn ang="0">
                    <a:pos x="0" y="2784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2785">
                    <a:moveTo>
                      <a:pt x="0" y="2784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l-PL"/>
              </a:p>
            </p:txBody>
          </p:sp>
        </p:grpSp>
        <p:grpSp>
          <p:nvGrpSpPr>
            <p:cNvPr id="58379" name="Group 11"/>
            <p:cNvGrpSpPr>
              <a:grpSpLocks/>
            </p:cNvGrpSpPr>
            <p:nvPr/>
          </p:nvGrpSpPr>
          <p:grpSpPr bwMode="auto">
            <a:xfrm>
              <a:off x="240" y="192"/>
              <a:ext cx="193" cy="721"/>
              <a:chOff x="240" y="192"/>
              <a:chExt cx="193" cy="721"/>
            </a:xfrm>
          </p:grpSpPr>
          <p:sp>
            <p:nvSpPr>
              <p:cNvPr id="58380" name="Rectangle 12"/>
              <p:cNvSpPr>
                <a:spLocks noChangeArrowheads="1"/>
              </p:cNvSpPr>
              <p:nvPr/>
            </p:nvSpPr>
            <p:spPr bwMode="auto">
              <a:xfrm>
                <a:off x="240" y="192"/>
                <a:ext cx="192" cy="720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58381" name="Freeform 13"/>
              <p:cNvSpPr>
                <a:spLocks/>
              </p:cNvSpPr>
              <p:nvPr/>
            </p:nvSpPr>
            <p:spPr bwMode="auto">
              <a:xfrm>
                <a:off x="240" y="192"/>
                <a:ext cx="193" cy="721"/>
              </a:xfrm>
              <a:custGeom>
                <a:avLst/>
                <a:gdLst/>
                <a:ahLst/>
                <a:cxnLst>
                  <a:cxn ang="0">
                    <a:pos x="192" y="0"/>
                  </a:cxn>
                  <a:cxn ang="0">
                    <a:pos x="0" y="0"/>
                  </a:cxn>
                  <a:cxn ang="0">
                    <a:pos x="0" y="720"/>
                  </a:cxn>
                </a:cxnLst>
                <a:rect l="0" t="0" r="r" b="b"/>
                <a:pathLst>
                  <a:path w="193" h="721">
                    <a:moveTo>
                      <a:pt x="192" y="0"/>
                    </a:moveTo>
                    <a:lnTo>
                      <a:pt x="0" y="0"/>
                    </a:lnTo>
                    <a:lnTo>
                      <a:pt x="0" y="72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58382" name="Freeform 14"/>
              <p:cNvSpPr>
                <a:spLocks/>
              </p:cNvSpPr>
              <p:nvPr/>
            </p:nvSpPr>
            <p:spPr bwMode="auto">
              <a:xfrm>
                <a:off x="240" y="192"/>
                <a:ext cx="193" cy="721"/>
              </a:xfrm>
              <a:custGeom>
                <a:avLst/>
                <a:gdLst/>
                <a:ahLst/>
                <a:cxnLst>
                  <a:cxn ang="0">
                    <a:pos x="192" y="0"/>
                  </a:cxn>
                  <a:cxn ang="0">
                    <a:pos x="192" y="720"/>
                  </a:cxn>
                  <a:cxn ang="0">
                    <a:pos x="0" y="720"/>
                  </a:cxn>
                </a:cxnLst>
                <a:rect l="0" t="0" r="r" b="b"/>
                <a:pathLst>
                  <a:path w="193" h="721">
                    <a:moveTo>
                      <a:pt x="192" y="0"/>
                    </a:moveTo>
                    <a:lnTo>
                      <a:pt x="192" y="720"/>
                    </a:lnTo>
                    <a:lnTo>
                      <a:pt x="0" y="72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l-PL"/>
              </a:p>
            </p:txBody>
          </p:sp>
        </p:grpSp>
      </p:grpSp>
      <p:sp>
        <p:nvSpPr>
          <p:cNvPr id="5838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429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tytułu z Wzorca</a:t>
            </a:r>
          </a:p>
        </p:txBody>
      </p:sp>
      <p:sp>
        <p:nvSpPr>
          <p:cNvPr id="5838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tekstu z Wzorca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58385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endParaRPr lang="pl-PL"/>
          </a:p>
        </p:txBody>
      </p:sp>
      <p:sp>
        <p:nvSpPr>
          <p:cNvPr id="5838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30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endParaRPr lang="pl-PL"/>
          </a:p>
        </p:txBody>
      </p:sp>
      <p:sp>
        <p:nvSpPr>
          <p:cNvPr id="5838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fld id="{D6615FB5-669F-4BD4-9720-7173329407B4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1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1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1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1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1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programu_Microsoft_Office_Word_97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FF"/>
            </a:gs>
            <a:gs pos="100000">
              <a:srgbClr val="66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0" y="2362200"/>
            <a:ext cx="9144000" cy="1143000"/>
          </a:xfrm>
        </p:spPr>
        <p:txBody>
          <a:bodyPr/>
          <a:lstStyle/>
          <a:p>
            <a:pPr algn="ctr">
              <a:lnSpc>
                <a:spcPct val="110000"/>
              </a:lnSpc>
            </a:pPr>
            <a:r>
              <a:rPr lang="pl-PL" sz="6600" b="1">
                <a:solidFill>
                  <a:srgbClr val="000000"/>
                </a:solidFill>
                <a:latin typeface="Arial" charset="0"/>
              </a:rPr>
              <a:t>STRUKTURA</a:t>
            </a:r>
            <a:br>
              <a:rPr lang="pl-PL" sz="6600" b="1">
                <a:solidFill>
                  <a:srgbClr val="000000"/>
                </a:solidFill>
                <a:latin typeface="Arial" charset="0"/>
              </a:rPr>
            </a:br>
            <a:r>
              <a:rPr lang="pl-PL" sz="6600" b="1">
                <a:solidFill>
                  <a:srgbClr val="000000"/>
                </a:solidFill>
                <a:latin typeface="Arial" charset="0"/>
              </a:rPr>
              <a:t/>
            </a:r>
            <a:br>
              <a:rPr lang="pl-PL" sz="6600" b="1">
                <a:solidFill>
                  <a:srgbClr val="000000"/>
                </a:solidFill>
                <a:latin typeface="Arial" charset="0"/>
              </a:rPr>
            </a:br>
            <a:r>
              <a:rPr lang="pl-PL" sz="6600" b="1">
                <a:solidFill>
                  <a:srgbClr val="000000"/>
                </a:solidFill>
                <a:latin typeface="Arial" charset="0"/>
              </a:rPr>
              <a:t> INTERAKCJI WYCHOWAWCZYCH </a:t>
            </a:r>
            <a:br>
              <a:rPr lang="pl-PL" sz="6600" b="1">
                <a:solidFill>
                  <a:srgbClr val="000000"/>
                </a:solidFill>
                <a:latin typeface="Arial" charset="0"/>
              </a:rPr>
            </a:br>
            <a:r>
              <a:rPr lang="pl-PL" sz="6600" b="1">
                <a:solidFill>
                  <a:srgbClr val="000000"/>
                </a:solidFill>
                <a:latin typeface="Arial" charset="0"/>
              </a:rPr>
              <a:t>W RODZINIE</a:t>
            </a:r>
            <a:endParaRPr lang="pl-PL" sz="660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0000"/>
            </a:gs>
            <a:gs pos="100000">
              <a:srgbClr val="FBB6A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295400" y="2057400"/>
            <a:ext cx="5029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4800"/>
              <a:t>A zatem ...</a:t>
            </a:r>
            <a:endParaRPr lang="pl-PL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0000"/>
            </a:gs>
            <a:gs pos="100000">
              <a:srgbClr val="FBB6A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E:\(1) Z Internetu\02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90600"/>
            <a:ext cx="9144000" cy="51816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0000"/>
            </a:gs>
            <a:gs pos="100000">
              <a:srgbClr val="FBB6A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:\(1) Z Internetu\02b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524000"/>
            <a:ext cx="8229600" cy="4876800"/>
          </a:xfrm>
          <a:prstGeom prst="rect">
            <a:avLst/>
          </a:prstGeom>
          <a:solidFill>
            <a:srgbClr val="00FF00"/>
          </a:solidFill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0000"/>
            </a:gs>
            <a:gs pos="100000">
              <a:srgbClr val="FBB6A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>
                <a:latin typeface="Arial" charset="0"/>
              </a:rPr>
              <a:t>WARTO PAMIĘTAĆ</a:t>
            </a:r>
            <a:endParaRPr lang="pl-PL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8077200" cy="4114800"/>
          </a:xfrm>
        </p:spPr>
        <p:txBody>
          <a:bodyPr/>
          <a:lstStyle/>
          <a:p>
            <a:r>
              <a:rPr lang="pl-PL" sz="3600" b="1">
                <a:solidFill>
                  <a:srgbClr val="000000"/>
                </a:solidFill>
                <a:latin typeface="Arial" charset="0"/>
              </a:rPr>
              <a:t>dużo łatwiej podzielić się swoimi kłopotami z rodzicem, który rzeczywiście słucha. </a:t>
            </a:r>
          </a:p>
          <a:p>
            <a:r>
              <a:rPr lang="pl-PL" sz="3600" b="1">
                <a:solidFill>
                  <a:srgbClr val="000000"/>
                </a:solidFill>
                <a:latin typeface="Arial" charset="0"/>
              </a:rPr>
              <a:t>nie musi wtedy, nawet nic mówić. </a:t>
            </a:r>
          </a:p>
          <a:p>
            <a:r>
              <a:rPr lang="pl-PL" sz="3600" b="1">
                <a:solidFill>
                  <a:srgbClr val="000000"/>
                </a:solidFill>
                <a:latin typeface="Arial" charset="0"/>
              </a:rPr>
              <a:t>często współczujące milczenie jest tym, czego oczekuje dziecko.</a:t>
            </a:r>
            <a:endParaRPr lang="pl-PL" sz="3600" b="1">
              <a:solidFill>
                <a:srgbClr val="000000"/>
              </a:solidFill>
              <a:latin typeface="DawnCastle" pitchFamily="2" charset="0"/>
            </a:endParaRPr>
          </a:p>
          <a:p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33CC33"/>
            </a:gs>
            <a:gs pos="100000">
              <a:srgbClr val="B5FFB5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42900"/>
            <a:ext cx="8305800" cy="1104900"/>
          </a:xfrm>
        </p:spPr>
        <p:txBody>
          <a:bodyPr/>
          <a:lstStyle/>
          <a:p>
            <a:pPr algn="ctr"/>
            <a:r>
              <a:rPr lang="pl-PL" sz="4800" b="1">
                <a:latin typeface="Arial" charset="0"/>
              </a:rPr>
              <a:t>2. ZAAKCEPTUJ UCZUCIA</a:t>
            </a:r>
            <a:br>
              <a:rPr lang="pl-PL" sz="4800" b="1">
                <a:latin typeface="Arial" charset="0"/>
              </a:rPr>
            </a:br>
            <a:r>
              <a:rPr lang="pl-PL" sz="4800" b="1">
                <a:latin typeface="Arial" charset="0"/>
              </a:rPr>
              <a:t>DZIECKA</a:t>
            </a:r>
            <a:endParaRPr lang="pl-PL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8077200" cy="36576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pl-PL" sz="4000" b="1">
                <a:latin typeface="Arial" charset="0"/>
              </a:rPr>
              <a:t>Zamiast pytań i rad...</a:t>
            </a:r>
          </a:p>
          <a:p>
            <a:pPr>
              <a:buClr>
                <a:schemeClr val="tx1"/>
              </a:buClr>
              <a:buSzPct val="50000"/>
              <a:buFont typeface="Monotype Sorts" pitchFamily="2" charset="2"/>
              <a:buChar char="u"/>
            </a:pPr>
            <a:endParaRPr lang="pl-PL" sz="4000" b="1">
              <a:latin typeface="Arial" charset="0"/>
            </a:endParaRPr>
          </a:p>
          <a:p>
            <a:pPr>
              <a:buClr>
                <a:schemeClr val="tx1"/>
              </a:buClr>
              <a:buSzPct val="50000"/>
              <a:buFont typeface="Monotype Sorts" pitchFamily="2" charset="2"/>
              <a:buNone/>
            </a:pPr>
            <a:r>
              <a:rPr lang="pl-PL" sz="4000" b="1">
                <a:latin typeface="Arial" charset="0"/>
              </a:rPr>
              <a:t>		 ...zaakceptuj </a:t>
            </a:r>
            <a:br>
              <a:rPr lang="pl-PL" sz="4000" b="1">
                <a:latin typeface="Arial" charset="0"/>
              </a:rPr>
            </a:br>
            <a:r>
              <a:rPr lang="pl-PL" sz="4000" b="1">
                <a:latin typeface="Arial" charset="0"/>
              </a:rPr>
              <a:t>               jego uczucia.</a:t>
            </a:r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CC33"/>
            </a:gs>
            <a:gs pos="100000">
              <a:srgbClr val="B5FFB5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E:\(1) Z Internetu\03a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762000"/>
            <a:ext cx="8558213" cy="45720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CC33"/>
            </a:gs>
            <a:gs pos="100000">
              <a:srgbClr val="B5FFB5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E:\(1) Z Internetu\03b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533400"/>
            <a:ext cx="8267700" cy="50292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CC33"/>
            </a:gs>
            <a:gs pos="100000">
              <a:srgbClr val="B5FFB5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>
                <a:latin typeface="Arial" charset="0"/>
              </a:rPr>
              <a:t>WARTO PAMIĘTAĆ</a:t>
            </a:r>
            <a:endParaRPr lang="pl-PL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2514600"/>
            <a:ext cx="7772400" cy="33528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pl-PL" sz="3600" b="1">
                <a:solidFill>
                  <a:srgbClr val="000000"/>
                </a:solidFill>
                <a:latin typeface="Arial" charset="0"/>
              </a:rPr>
              <a:t>Dziecku trudno jest myśleć </a:t>
            </a:r>
            <a:br>
              <a:rPr lang="pl-PL" sz="3600" b="1">
                <a:solidFill>
                  <a:srgbClr val="000000"/>
                </a:solidFill>
                <a:latin typeface="Arial" charset="0"/>
              </a:rPr>
            </a:br>
            <a:r>
              <a:rPr lang="pl-PL" sz="3600" b="1">
                <a:solidFill>
                  <a:srgbClr val="000000"/>
                </a:solidFill>
                <a:latin typeface="Arial" charset="0"/>
              </a:rPr>
              <a:t>jasno i konstruktywnie, </a:t>
            </a:r>
          </a:p>
          <a:p>
            <a:pPr>
              <a:buFont typeface="Monotype Sorts" pitchFamily="2" charset="2"/>
              <a:buNone/>
            </a:pPr>
            <a:endParaRPr lang="pl-PL" sz="3600" b="1">
              <a:solidFill>
                <a:srgbClr val="000000"/>
              </a:solidFill>
              <a:latin typeface="Arial" charset="0"/>
            </a:endParaRPr>
          </a:p>
          <a:p>
            <a:pPr>
              <a:buFont typeface="Monotype Sorts" pitchFamily="2" charset="2"/>
              <a:buNone/>
            </a:pPr>
            <a:r>
              <a:rPr lang="pl-PL" sz="3600" b="1">
                <a:solidFill>
                  <a:srgbClr val="000000"/>
                </a:solidFill>
                <a:latin typeface="Arial" charset="0"/>
              </a:rPr>
              <a:t>			kiedy ktoś pyta, gani </a:t>
            </a:r>
            <a:br>
              <a:rPr lang="pl-PL" sz="3600" b="1">
                <a:solidFill>
                  <a:srgbClr val="000000"/>
                </a:solidFill>
                <a:latin typeface="Arial" charset="0"/>
              </a:rPr>
            </a:br>
            <a:r>
              <a:rPr lang="pl-PL" sz="3600" b="1">
                <a:solidFill>
                  <a:srgbClr val="000000"/>
                </a:solidFill>
                <a:latin typeface="Arial" charset="0"/>
              </a:rPr>
              <a:t>				lub radzi.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CC33"/>
            </a:gs>
            <a:gs pos="100000">
              <a:srgbClr val="B5FFB5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066800" y="1981200"/>
            <a:ext cx="8382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sz="4800">
                <a:solidFill>
                  <a:srgbClr val="000000"/>
                </a:solidFill>
              </a:rPr>
              <a:t>A zatem...</a:t>
            </a:r>
            <a:endParaRPr lang="pl-PL" sz="4800" b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CC33"/>
            </a:gs>
            <a:gs pos="100000">
              <a:srgbClr val="B5FFB5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E:\(1) Z Internetu\04a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914400"/>
            <a:ext cx="7700963" cy="506095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FF"/>
            </a:gs>
            <a:gs pos="100000">
              <a:srgbClr val="66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E:\(1) Z Internetu\Relacje w rodzinie 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905000"/>
            <a:ext cx="7620000" cy="377825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CC33"/>
            </a:gs>
            <a:gs pos="100000">
              <a:srgbClr val="B5FFB5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 descr="E:\(1) Z Internetu\04b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533400"/>
            <a:ext cx="8001000" cy="5322888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CC33"/>
            </a:gs>
            <a:gs pos="100000">
              <a:srgbClr val="B5FFB5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>
                <a:latin typeface="Arial" charset="0"/>
              </a:rPr>
              <a:t>WARTO PAMIĘTAĆ</a:t>
            </a:r>
            <a:endParaRPr lang="pl-PL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8305800" cy="33528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Pct val="50000"/>
              <a:buFont typeface="Wingdings" pitchFamily="2" charset="2"/>
              <a:buChar char="l"/>
            </a:pPr>
            <a:r>
              <a:rPr lang="pl-PL" sz="3600" b="1">
                <a:solidFill>
                  <a:srgbClr val="000000"/>
                </a:solidFill>
                <a:latin typeface="Arial" charset="0"/>
              </a:rPr>
              <a:t>bardzo pomocne jest zwyczajne:  „mmm", „rozumiem". 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50000"/>
              <a:buFont typeface="Wingdings" pitchFamily="2" charset="2"/>
              <a:buChar char="l"/>
            </a:pPr>
            <a:r>
              <a:rPr lang="pl-PL" sz="3600" b="1">
                <a:solidFill>
                  <a:srgbClr val="000000"/>
                </a:solidFill>
                <a:latin typeface="Arial" charset="0"/>
              </a:rPr>
              <a:t>takie słowa w połączeniu z wytężoną uwagą zachęcają dziecko do 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SzPct val="50000"/>
              <a:buFont typeface="Wingdings" pitchFamily="2" charset="2"/>
              <a:buChar char="w"/>
            </a:pPr>
            <a:r>
              <a:rPr lang="pl-PL" sz="3200" b="1">
                <a:solidFill>
                  <a:srgbClr val="000000"/>
                </a:solidFill>
                <a:latin typeface="Arial" charset="0"/>
              </a:rPr>
              <a:t>wyrażenia własnych uczuć i myśli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SzPct val="50000"/>
              <a:buFont typeface="Wingdings" pitchFamily="2" charset="2"/>
              <a:buChar char="w"/>
            </a:pPr>
            <a:r>
              <a:rPr lang="pl-PL" sz="3200" b="1">
                <a:solidFill>
                  <a:srgbClr val="000000"/>
                </a:solidFill>
                <a:latin typeface="Arial" charset="0"/>
              </a:rPr>
              <a:t>szukania własnych rozwiązań.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AC134"/>
            </a:gs>
            <a:gs pos="100000">
              <a:srgbClr val="F4E90E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42900"/>
            <a:ext cx="8305800" cy="1104900"/>
          </a:xfrm>
        </p:spPr>
        <p:txBody>
          <a:bodyPr/>
          <a:lstStyle/>
          <a:p>
            <a:pPr algn="ctr"/>
            <a:r>
              <a:rPr lang="pl-PL" sz="4800" b="1">
                <a:latin typeface="Arial" charset="0"/>
              </a:rPr>
              <a:t>3. ZAAKCEPTUJ </a:t>
            </a:r>
            <a:br>
              <a:rPr lang="pl-PL" sz="4800" b="1">
                <a:latin typeface="Arial" charset="0"/>
              </a:rPr>
            </a:br>
            <a:r>
              <a:rPr lang="pl-PL" sz="4800" b="1">
                <a:latin typeface="Arial" charset="0"/>
              </a:rPr>
              <a:t>UCZUCIA DZIECKA</a:t>
            </a:r>
            <a:endParaRPr lang="pl-PL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8077200" cy="36576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pl-PL" sz="4000" b="1">
                <a:latin typeface="Arial" charset="0"/>
              </a:rPr>
              <a:t>Zamiast zaprzeczać uczuciom dziecka...</a:t>
            </a:r>
          </a:p>
          <a:p>
            <a:pPr>
              <a:buClr>
                <a:schemeClr val="tx1"/>
              </a:buClr>
              <a:buSzPct val="50000"/>
              <a:buFont typeface="Monotype Sorts" pitchFamily="2" charset="2"/>
              <a:buChar char="u"/>
            </a:pPr>
            <a:endParaRPr lang="pl-PL" sz="4000" b="1">
              <a:latin typeface="Arial" charset="0"/>
            </a:endParaRPr>
          </a:p>
          <a:p>
            <a:pPr>
              <a:buClr>
                <a:schemeClr val="tx1"/>
              </a:buClr>
              <a:buSzPct val="50000"/>
              <a:buFont typeface="Monotype Sorts" pitchFamily="2" charset="2"/>
              <a:buNone/>
            </a:pPr>
            <a:r>
              <a:rPr lang="pl-PL" sz="4000" b="1">
                <a:latin typeface="Arial" charset="0"/>
              </a:rPr>
              <a:t>		 ...nazwij jego </a:t>
            </a:r>
            <a:br>
              <a:rPr lang="pl-PL" sz="4000" b="1">
                <a:latin typeface="Arial" charset="0"/>
              </a:rPr>
            </a:br>
            <a:r>
              <a:rPr lang="pl-PL" sz="4000" b="1">
                <a:latin typeface="Arial" charset="0"/>
              </a:rPr>
              <a:t>               uczucia.</a:t>
            </a:r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AC134"/>
            </a:gs>
            <a:gs pos="100000">
              <a:srgbClr val="F4E90E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E:\(1) Z Internetu\05a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762000"/>
            <a:ext cx="7620000" cy="5076825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AC134"/>
            </a:gs>
            <a:gs pos="100000">
              <a:srgbClr val="F4E90E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E:\(1) Z Internetu\05b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85800"/>
            <a:ext cx="7772400" cy="52070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AC134"/>
            </a:gs>
            <a:gs pos="100000">
              <a:srgbClr val="F4E90E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048000" y="24384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l-PL" sz="2400" b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990600" y="1752600"/>
            <a:ext cx="7543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sz="4800">
                <a:solidFill>
                  <a:srgbClr val="000000"/>
                </a:solidFill>
              </a:rPr>
              <a:t>A zatem...</a:t>
            </a:r>
            <a:endParaRPr lang="pl-PL" sz="8000">
              <a:solidFill>
                <a:srgbClr val="000000"/>
              </a:solidFill>
              <a:latin typeface="DawnCastle" pitchFamily="2" charset="0"/>
              <a:cs typeface="Arial" charset="0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AC134"/>
            </a:gs>
            <a:gs pos="100000">
              <a:srgbClr val="F4E90E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E:\(1) Z Internetu\05a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09600"/>
            <a:ext cx="8686800" cy="51816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AC134"/>
            </a:gs>
            <a:gs pos="100000">
              <a:srgbClr val="F4E90E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E:\(1) Z Internetu\05b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09600"/>
            <a:ext cx="8229600" cy="5053013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AC134"/>
            </a:gs>
            <a:gs pos="100000">
              <a:srgbClr val="F4E90E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>
                <a:latin typeface="Arial" charset="0"/>
              </a:rPr>
              <a:t>WARTO PAMIĘTAĆ</a:t>
            </a:r>
            <a:endParaRPr lang="pl-PL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8686800" cy="4114800"/>
          </a:xfrm>
        </p:spPr>
        <p:txBody>
          <a:bodyPr/>
          <a:lstStyle/>
          <a:p>
            <a:r>
              <a:rPr lang="pl-PL" b="1">
                <a:solidFill>
                  <a:srgbClr val="000000"/>
                </a:solidFill>
                <a:latin typeface="Arial" charset="0"/>
              </a:rPr>
              <a:t>rodzice zwykle nie rozmawiają w ten sposób, ponieważ boją się, że rozmawiając z dzieckiem o jego odczuciach, mogą jeszcze pogorszyć sprawę. </a:t>
            </a:r>
          </a:p>
          <a:p>
            <a:r>
              <a:rPr lang="pl-PL" b="1">
                <a:solidFill>
                  <a:srgbClr val="000000"/>
                </a:solidFill>
                <a:latin typeface="Arial" charset="0"/>
              </a:rPr>
              <a:t>prawda jest wręcz przeciwna. </a:t>
            </a:r>
          </a:p>
          <a:p>
            <a:r>
              <a:rPr lang="pl-PL" b="1">
                <a:solidFill>
                  <a:srgbClr val="000000"/>
                </a:solidFill>
                <a:latin typeface="Arial" charset="0"/>
              </a:rPr>
              <a:t>dziecko, słysząc słowa o tym, </a:t>
            </a:r>
            <a:br>
              <a:rPr lang="pl-PL" b="1">
                <a:solidFill>
                  <a:srgbClr val="000000"/>
                </a:solidFill>
                <a:latin typeface="Arial" charset="0"/>
              </a:rPr>
            </a:br>
            <a:r>
              <a:rPr lang="pl-PL" b="1">
                <a:solidFill>
                  <a:srgbClr val="000000"/>
                </a:solidFill>
                <a:latin typeface="Arial" charset="0"/>
              </a:rPr>
              <a:t>czego doświadczyło, jest w pełni zadowolone, bo może wyrazić swoje głębokie przeżycie.</a:t>
            </a:r>
            <a:endParaRPr lang="pl-PL" sz="4400">
              <a:solidFill>
                <a:srgbClr val="000000"/>
              </a:solidFill>
              <a:latin typeface="Arial" charset="0"/>
            </a:endParaRPr>
          </a:p>
          <a:p>
            <a:endParaRPr lang="pl-PL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AC134"/>
            </a:gs>
            <a:gs pos="100000">
              <a:srgbClr val="F4E90E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6374" name="Object 6"/>
          <p:cNvGraphicFramePr>
            <a:graphicFrameLocks noChangeAspect="1"/>
          </p:cNvGraphicFramePr>
          <p:nvPr/>
        </p:nvGraphicFramePr>
        <p:xfrm>
          <a:off x="762000" y="1676400"/>
          <a:ext cx="8229600" cy="4602163"/>
        </p:xfrm>
        <a:graphic>
          <a:graphicData uri="http://schemas.openxmlformats.org/presentationml/2006/ole">
            <p:oleObj spid="_x0000_s186374" name="Dokument" r:id="rId3" imgW="7984440" imgH="4144680" progId="Word.Document.8">
              <p:embed/>
            </p:oleObj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FF"/>
            </a:gs>
            <a:gs pos="100000">
              <a:srgbClr val="66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3" name="Picture 3" descr="E:\(1) Z Internetu\Relacje w rodzinie 2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828800"/>
            <a:ext cx="6910388" cy="41910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FF"/>
            </a:gs>
            <a:gs pos="100000">
              <a:srgbClr val="66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394" name="Picture 2" descr="E:\(1) Z Internetu\Relacje w rodzinie 4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828800"/>
            <a:ext cx="6581775" cy="43434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8000"/>
            </a:gs>
            <a:gs pos="100000">
              <a:srgbClr val="99FF6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-228600" y="3276600"/>
            <a:ext cx="9601200" cy="1143000"/>
          </a:xfrm>
        </p:spPr>
        <p:txBody>
          <a:bodyPr/>
          <a:lstStyle/>
          <a:p>
            <a:pPr algn="ctr">
              <a:lnSpc>
                <a:spcPct val="110000"/>
              </a:lnSpc>
            </a:pPr>
            <a:r>
              <a:rPr lang="pl-PL" sz="6600" b="1">
                <a:latin typeface="Arial" charset="0"/>
              </a:rPr>
              <a:t>WYCHOWANIE </a:t>
            </a:r>
            <a:br>
              <a:rPr lang="pl-PL" sz="6600" b="1">
                <a:latin typeface="Arial" charset="0"/>
              </a:rPr>
            </a:br>
            <a:r>
              <a:rPr lang="pl-PL" sz="6600" b="1">
                <a:latin typeface="Arial" charset="0"/>
              </a:rPr>
              <a:t>W RODZINIE</a:t>
            </a:r>
            <a:br>
              <a:rPr lang="pl-PL" sz="6600" b="1">
                <a:latin typeface="Arial" charset="0"/>
              </a:rPr>
            </a:br>
            <a:r>
              <a:rPr lang="pl-PL" sz="5400" b="1">
                <a:latin typeface="Arial" charset="0"/>
              </a:rPr>
              <a:t>W </a:t>
            </a:r>
            <a:br>
              <a:rPr lang="pl-PL" sz="5400" b="1">
                <a:latin typeface="Arial" charset="0"/>
              </a:rPr>
            </a:br>
            <a:r>
              <a:rPr lang="pl-PL" sz="5400" b="1">
                <a:latin typeface="Arial" charset="0"/>
              </a:rPr>
              <a:t>ŚWIETLE PSYCHOLOGII</a:t>
            </a:r>
            <a:endParaRPr lang="pl-PL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008000"/>
            </a:gs>
            <a:gs pos="100000">
              <a:srgbClr val="99FF6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915400" cy="4114800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endParaRPr lang="pl-PL" b="1">
              <a:latin typeface="Arial" charset="0"/>
            </a:endParaRPr>
          </a:p>
          <a:p>
            <a:pPr algn="ctr">
              <a:buFont typeface="Monotype Sorts" pitchFamily="2" charset="2"/>
              <a:buNone/>
            </a:pPr>
            <a:r>
              <a:rPr lang="pl-PL" sz="5400" b="1">
                <a:latin typeface="Arial" charset="0"/>
              </a:rPr>
              <a:t>UWARUNKOWANIA NATURALNEGO ROZWOJU</a:t>
            </a:r>
            <a:endParaRPr lang="pl-PL" sz="4000" b="1">
              <a:latin typeface="Arial" charset="0"/>
            </a:endParaRPr>
          </a:p>
          <a:p>
            <a:pPr algn="ctr">
              <a:buFont typeface="Monotype Sorts" pitchFamily="2" charset="2"/>
              <a:buNone/>
            </a:pPr>
            <a:r>
              <a:rPr lang="pl-PL" sz="4000" b="1">
                <a:latin typeface="Arial" charset="0"/>
              </a:rPr>
              <a:t>i</a:t>
            </a:r>
          </a:p>
          <a:p>
            <a:pPr algn="ctr">
              <a:buFont typeface="Monotype Sorts" pitchFamily="2" charset="2"/>
              <a:buNone/>
            </a:pPr>
            <a:r>
              <a:rPr lang="pl-PL" sz="5400" b="1">
                <a:latin typeface="Arial" charset="0"/>
              </a:rPr>
              <a:t>BŁĘDNE STEREOTYPY</a:t>
            </a:r>
            <a:endParaRPr lang="pl-PL" sz="6000" b="1">
              <a:solidFill>
                <a:srgbClr val="CC330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4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4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42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008000"/>
            </a:gs>
            <a:gs pos="100000">
              <a:srgbClr val="99FF6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7630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sz="4000" b="1">
                <a:solidFill>
                  <a:schemeClr val="tx1"/>
                </a:solidFill>
                <a:latin typeface="Arial" charset="0"/>
              </a:rPr>
              <a:t>1. „Dzieci są z natury altruistyczne i skłonne do współpracy”</a:t>
            </a:r>
            <a:endParaRPr lang="pl-PL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057400"/>
            <a:ext cx="8382000" cy="41148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l-PL" sz="2800" b="1">
                <a:latin typeface="Arial" charset="0"/>
              </a:rPr>
              <a:t>Im mniejsze dziecko tym bardziej jest skoncentrowane na sobie i swoich potrzebach.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l-PL" sz="2800" b="1">
                <a:latin typeface="Arial" charset="0"/>
              </a:rPr>
              <a:t>Kiedy dostaje to, co chce, jest miłe, grzeczne. </a:t>
            </a:r>
            <a:br>
              <a:rPr lang="pl-PL" sz="2800" b="1">
                <a:latin typeface="Arial" charset="0"/>
              </a:rPr>
            </a:br>
            <a:r>
              <a:rPr lang="pl-PL" sz="2800" b="1">
                <a:latin typeface="Arial" charset="0"/>
              </a:rPr>
              <a:t>Kiedy nie dostaje marudzi, histeryzuje, krzyczy. 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l-PL" sz="2800" b="1">
                <a:latin typeface="Arial" charset="0"/>
              </a:rPr>
              <a:t>Małe dziecko z natury nie jest zdolne do empatii.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l-PL" sz="2800" b="1">
                <a:latin typeface="Arial" charset="0"/>
              </a:rPr>
              <a:t>Dziecko trzeba uczyć wrażliwości na innych</a:t>
            </a:r>
            <a:endParaRPr lang="pl-PL" sz="2800">
              <a:solidFill>
                <a:srgbClr val="0033CC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008000"/>
            </a:gs>
            <a:gs pos="100000">
              <a:srgbClr val="99FF6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9144000" cy="1143000"/>
          </a:xfrm>
        </p:spPr>
        <p:txBody>
          <a:bodyPr/>
          <a:lstStyle/>
          <a:p>
            <a:r>
              <a:rPr lang="pl-PL" sz="4000" b="1">
                <a:solidFill>
                  <a:schemeClr val="tx1"/>
                </a:solidFill>
                <a:latin typeface="Arial" charset="0"/>
              </a:rPr>
              <a:t>2. „Dzieci są istotami </a:t>
            </a:r>
            <a:br>
              <a:rPr lang="pl-PL" sz="4000" b="1">
                <a:solidFill>
                  <a:schemeClr val="tx1"/>
                </a:solidFill>
                <a:latin typeface="Arial" charset="0"/>
              </a:rPr>
            </a:br>
            <a:r>
              <a:rPr lang="pl-PL" sz="4000" b="1">
                <a:solidFill>
                  <a:schemeClr val="tx1"/>
                </a:solidFill>
                <a:latin typeface="Arial" charset="0"/>
              </a:rPr>
              <a:t>	racjonalnymi”</a:t>
            </a:r>
            <a:endParaRPr lang="pl-PL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8839200" cy="4114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pl-PL" sz="2800" b="1">
                <a:latin typeface="Arial" charset="0"/>
              </a:rPr>
              <a:t>Małe dzieci są zdecydowanie bardziej emocjonalne niż racjonalne. </a:t>
            </a:r>
          </a:p>
          <a:p>
            <a:pPr>
              <a:spcBef>
                <a:spcPct val="50000"/>
              </a:spcBef>
            </a:pPr>
            <a:r>
              <a:rPr lang="pl-PL" sz="2800" b="1">
                <a:latin typeface="Arial" charset="0"/>
              </a:rPr>
              <a:t>W przypadku dzieci emocje zawsze górują </a:t>
            </a:r>
            <a:br>
              <a:rPr lang="pl-PL" sz="2800" b="1">
                <a:latin typeface="Arial" charset="0"/>
              </a:rPr>
            </a:br>
            <a:r>
              <a:rPr lang="pl-PL" sz="2800" b="1">
                <a:latin typeface="Arial" charset="0"/>
              </a:rPr>
              <a:t>nad rozumem. </a:t>
            </a:r>
          </a:p>
          <a:p>
            <a:pPr>
              <a:spcBef>
                <a:spcPct val="50000"/>
              </a:spcBef>
            </a:pPr>
            <a:r>
              <a:rPr lang="pl-PL" sz="2800" b="1">
                <a:latin typeface="Arial" charset="0"/>
              </a:rPr>
              <a:t>Dziecko stopniowo uczy się kontroli </a:t>
            </a:r>
            <a:br>
              <a:rPr lang="pl-PL" sz="2800" b="1">
                <a:latin typeface="Arial" charset="0"/>
              </a:rPr>
            </a:br>
            <a:r>
              <a:rPr lang="pl-PL" sz="2800" b="1">
                <a:latin typeface="Arial" charset="0"/>
              </a:rPr>
              <a:t>nad własnymi emocjami</a:t>
            </a:r>
            <a:r>
              <a:rPr lang="pl-PL" sz="2800">
                <a:solidFill>
                  <a:srgbClr val="0033CC"/>
                </a:solidFill>
                <a:latin typeface="Arial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008000"/>
            </a:gs>
            <a:gs pos="100000">
              <a:srgbClr val="99FF6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9154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4000" b="1">
                <a:solidFill>
                  <a:schemeClr val="tx1"/>
                </a:solidFill>
                <a:latin typeface="Arial" charset="0"/>
              </a:rPr>
              <a:t>3. „Powinno wystarczyć, że powiem dziecku coś raz, a dobrze.”</a:t>
            </a:r>
            <a:endParaRPr lang="pl-PL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057400"/>
            <a:ext cx="7162800" cy="34290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pl-PL" sz="2800" b="1">
                <a:latin typeface="Arial" charset="0"/>
              </a:rPr>
              <a:t>Wychowanie to trening. </a:t>
            </a:r>
          </a:p>
          <a:p>
            <a:pPr>
              <a:spcBef>
                <a:spcPct val="50000"/>
              </a:spcBef>
            </a:pPr>
            <a:r>
              <a:rPr lang="pl-PL" sz="2800" b="1">
                <a:latin typeface="Arial" charset="0"/>
              </a:rPr>
              <a:t>Trening polega na powtarzaniu (przekaz dociera do dziecka, gdy jest powtarzany).</a:t>
            </a:r>
          </a:p>
          <a:p>
            <a:pPr>
              <a:spcBef>
                <a:spcPct val="50000"/>
              </a:spcBef>
            </a:pPr>
            <a:r>
              <a:rPr lang="pl-PL" sz="2800" b="1">
                <a:latin typeface="Arial" charset="0"/>
              </a:rPr>
              <a:t>Dzieci nie uczą się przestrzegania zasad czysto intelektualnie.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008000"/>
            </a:gs>
            <a:gs pos="100000">
              <a:srgbClr val="99FF6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>
                <a:solidFill>
                  <a:schemeClr val="tx1"/>
                </a:solidFill>
                <a:latin typeface="Arial" charset="0"/>
              </a:rPr>
              <a:t>4. „Dziecko nie powinno się </a:t>
            </a:r>
            <a:br>
              <a:rPr lang="pl-PL" sz="4000" b="1">
                <a:solidFill>
                  <a:schemeClr val="tx1"/>
                </a:solidFill>
                <a:latin typeface="Arial" charset="0"/>
              </a:rPr>
            </a:br>
            <a:r>
              <a:rPr lang="pl-PL" sz="4000" b="1">
                <a:solidFill>
                  <a:schemeClr val="tx1"/>
                </a:solidFill>
                <a:latin typeface="Arial" charset="0"/>
              </a:rPr>
              <a:t>na nas złościć”</a:t>
            </a:r>
            <a:endParaRPr lang="pl-PL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772400" cy="3200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pl-PL" sz="2800" b="1">
                <a:latin typeface="Arial" charset="0"/>
              </a:rPr>
              <a:t>Dziecko ma prawo się na nas złościć.</a:t>
            </a:r>
          </a:p>
          <a:p>
            <a:pPr>
              <a:spcBef>
                <a:spcPct val="50000"/>
              </a:spcBef>
            </a:pPr>
            <a:r>
              <a:rPr lang="pl-PL" sz="2800" b="1">
                <a:latin typeface="Arial" charset="0"/>
              </a:rPr>
              <a:t>Zadaniem rodziców jest nauczenie dzieci prawidłowego wyrażania emocji przez: </a:t>
            </a:r>
            <a:br>
              <a:rPr lang="pl-PL" sz="2800" b="1">
                <a:latin typeface="Arial" charset="0"/>
              </a:rPr>
            </a:br>
            <a:r>
              <a:rPr lang="pl-PL" sz="2800" b="1">
                <a:latin typeface="Arial" charset="0"/>
              </a:rPr>
              <a:t>	- ich nazwanie (werbalizacja), </a:t>
            </a:r>
            <a:br>
              <a:rPr lang="pl-PL" sz="2800" b="1">
                <a:latin typeface="Arial" charset="0"/>
              </a:rPr>
            </a:br>
            <a:r>
              <a:rPr lang="pl-PL" sz="2800" b="1">
                <a:latin typeface="Arial" charset="0"/>
              </a:rPr>
              <a:t>	- umiejętność opanowywania złości.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3CC"/>
            </a:gs>
            <a:gs pos="100000">
              <a:schemeClr val="folHlink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0"/>
            <a:ext cx="7772400" cy="1143000"/>
          </a:xfrm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pl-PL" sz="8000" b="1">
                <a:solidFill>
                  <a:schemeClr val="tx1"/>
                </a:solidFill>
                <a:latin typeface="Arial" charset="0"/>
              </a:rPr>
              <a:t>FAZY </a:t>
            </a:r>
            <a:br>
              <a:rPr lang="pl-PL" sz="8000" b="1">
                <a:solidFill>
                  <a:schemeClr val="tx1"/>
                </a:solidFill>
                <a:latin typeface="Arial" charset="0"/>
              </a:rPr>
            </a:br>
            <a:r>
              <a:rPr lang="pl-PL" sz="8000" b="1">
                <a:solidFill>
                  <a:schemeClr val="tx1"/>
                </a:solidFill>
                <a:latin typeface="Arial" charset="0"/>
              </a:rPr>
              <a:t>ROZWOJU</a:t>
            </a:r>
            <a:endParaRPr lang="pl-PL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0000"/>
            </a:gs>
            <a:gs pos="100000">
              <a:srgbClr val="FBB6A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15400" cy="1143000"/>
          </a:xfrm>
        </p:spPr>
        <p:txBody>
          <a:bodyPr/>
          <a:lstStyle/>
          <a:p>
            <a:pPr algn="ctr"/>
            <a:r>
              <a:rPr lang="pl-PL" sz="4000" b="1">
                <a:solidFill>
                  <a:schemeClr val="tx1"/>
                </a:solidFill>
                <a:latin typeface="Arial" charset="0"/>
              </a:rPr>
              <a:t>FAZA POCZĄTKOWA - ANOMIA</a:t>
            </a:r>
            <a:br>
              <a:rPr lang="pl-PL" sz="4000" b="1">
                <a:solidFill>
                  <a:schemeClr val="tx1"/>
                </a:solidFill>
                <a:latin typeface="Arial" charset="0"/>
              </a:rPr>
            </a:br>
            <a:r>
              <a:rPr lang="pl-PL" sz="4000" b="1">
                <a:solidFill>
                  <a:schemeClr val="tx1"/>
                </a:solidFill>
                <a:latin typeface="Arial" charset="0"/>
              </a:rPr>
              <a:t>(OKRES DZIECIŃSTWA)</a:t>
            </a:r>
            <a:endParaRPr lang="pl-PL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133600"/>
            <a:ext cx="7772400" cy="3200400"/>
          </a:xfrm>
        </p:spPr>
        <p:txBody>
          <a:bodyPr/>
          <a:lstStyle/>
          <a:p>
            <a:r>
              <a:rPr lang="pl-PL" sz="2800" b="1">
                <a:solidFill>
                  <a:srgbClr val="000000"/>
                </a:solidFill>
                <a:latin typeface="Arial" charset="0"/>
              </a:rPr>
              <a:t>etap amoralny, </a:t>
            </a:r>
          </a:p>
          <a:p>
            <a:pPr>
              <a:lnSpc>
                <a:spcPct val="150000"/>
              </a:lnSpc>
            </a:pPr>
            <a:r>
              <a:rPr lang="pl-PL" sz="2800" b="1">
                <a:solidFill>
                  <a:srgbClr val="000000"/>
                </a:solidFill>
                <a:latin typeface="Arial" charset="0"/>
              </a:rPr>
              <a:t>zachowanie dziecka naznaczone jest egoizmem i egocentryzmem</a:t>
            </a:r>
            <a:endParaRPr lang="pl-PL" sz="280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0033CC"/>
            </a:gs>
            <a:gs pos="100000">
              <a:schemeClr val="folHlink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pPr algn="ctr"/>
            <a:r>
              <a:rPr lang="pl-PL" sz="4000" b="1">
                <a:solidFill>
                  <a:schemeClr val="tx1"/>
                </a:solidFill>
                <a:latin typeface="Arial" charset="0"/>
              </a:rPr>
              <a:t>FAZA ŚREDNIA - HETERONOMIA</a:t>
            </a:r>
            <a:br>
              <a:rPr lang="pl-PL" sz="4000" b="1">
                <a:solidFill>
                  <a:schemeClr val="tx1"/>
                </a:solidFill>
                <a:latin typeface="Arial" charset="0"/>
              </a:rPr>
            </a:br>
            <a:r>
              <a:rPr lang="pl-PL" sz="4000" b="1">
                <a:solidFill>
                  <a:schemeClr val="tx1"/>
                </a:solidFill>
                <a:latin typeface="Arial" charset="0"/>
              </a:rPr>
              <a:t>(okres młodzieńczy)</a:t>
            </a:r>
            <a:endParaRPr lang="pl-PL" u="sng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763000" cy="4114800"/>
          </a:xfrm>
        </p:spPr>
        <p:txBody>
          <a:bodyPr/>
          <a:lstStyle/>
          <a:p>
            <a:r>
              <a:rPr lang="pl-PL" sz="2800" b="1">
                <a:solidFill>
                  <a:srgbClr val="000000"/>
                </a:solidFill>
                <a:latin typeface="Arial" charset="0"/>
              </a:rPr>
              <a:t>zachowanie dziecka naznaczone konformizmem, </a:t>
            </a:r>
          </a:p>
          <a:p>
            <a:r>
              <a:rPr lang="pl-PL" sz="2800" b="1">
                <a:solidFill>
                  <a:srgbClr val="000000"/>
                </a:solidFill>
                <a:latin typeface="Arial" charset="0"/>
              </a:rPr>
              <a:t>dziecko podporządkowuje się zasadom </a:t>
            </a:r>
            <a:br>
              <a:rPr lang="pl-PL" sz="2800" b="1">
                <a:solidFill>
                  <a:srgbClr val="000000"/>
                </a:solidFill>
                <a:latin typeface="Arial" charset="0"/>
              </a:rPr>
            </a:br>
            <a:r>
              <a:rPr lang="pl-PL" sz="2800" b="1">
                <a:solidFill>
                  <a:srgbClr val="000000"/>
                </a:solidFill>
                <a:latin typeface="Arial" charset="0"/>
              </a:rPr>
              <a:t>z zewnątrz na zasadzie kary i nagrody </a:t>
            </a:r>
            <a:br>
              <a:rPr lang="pl-PL" sz="2800" b="1">
                <a:solidFill>
                  <a:srgbClr val="000000"/>
                </a:solidFill>
                <a:latin typeface="Arial" charset="0"/>
              </a:rPr>
            </a:br>
            <a:r>
              <a:rPr lang="pl-PL" sz="2800" b="1">
                <a:solidFill>
                  <a:srgbClr val="000000"/>
                </a:solidFill>
                <a:latin typeface="Arial" charset="0"/>
              </a:rPr>
              <a:t>(„co  mi się opłaca, co daje mi korzyść”)</a:t>
            </a:r>
          </a:p>
          <a:p>
            <a:r>
              <a:rPr lang="pl-PL" sz="2800" b="1">
                <a:solidFill>
                  <a:srgbClr val="000000"/>
                </a:solidFill>
                <a:latin typeface="Arial" charset="0"/>
              </a:rPr>
              <a:t>dziecko przechodzi z indywidualizmu </a:t>
            </a:r>
            <a:br>
              <a:rPr lang="pl-PL" sz="2800" b="1">
                <a:solidFill>
                  <a:srgbClr val="000000"/>
                </a:solidFill>
                <a:latin typeface="Arial" charset="0"/>
              </a:rPr>
            </a:br>
            <a:r>
              <a:rPr lang="pl-PL" sz="2800" b="1">
                <a:solidFill>
                  <a:srgbClr val="000000"/>
                </a:solidFill>
                <a:latin typeface="Arial" charset="0"/>
              </a:rPr>
              <a:t>do uspołecznienia, ciągle jednak na zasadzie konformizmu, (przyjmuje takie stanowisko, </a:t>
            </a:r>
            <a:br>
              <a:rPr lang="pl-PL" sz="2800" b="1">
                <a:solidFill>
                  <a:srgbClr val="000000"/>
                </a:solidFill>
                <a:latin typeface="Arial" charset="0"/>
              </a:rPr>
            </a:br>
            <a:r>
              <a:rPr lang="pl-PL" sz="2800" b="1">
                <a:solidFill>
                  <a:srgbClr val="000000"/>
                </a:solidFill>
                <a:latin typeface="Arial" charset="0"/>
              </a:rPr>
              <a:t>aby się nie narazić grupie)</a:t>
            </a:r>
          </a:p>
          <a:p>
            <a:r>
              <a:rPr lang="pl-PL" sz="2800" b="1">
                <a:solidFill>
                  <a:srgbClr val="000000"/>
                </a:solidFill>
                <a:latin typeface="Arial" charset="0"/>
              </a:rPr>
              <a:t>irracjonalno-zmienny sposób rozumowania, </a:t>
            </a:r>
            <a:br>
              <a:rPr lang="pl-PL" sz="2800" b="1">
                <a:solidFill>
                  <a:srgbClr val="000000"/>
                </a:solidFill>
                <a:latin typeface="Arial" charset="0"/>
              </a:rPr>
            </a:br>
            <a:r>
              <a:rPr lang="pl-PL" sz="2800" b="1">
                <a:solidFill>
                  <a:srgbClr val="000000"/>
                </a:solidFill>
                <a:latin typeface="Arial" charset="0"/>
              </a:rPr>
              <a:t>	ocena siebie – pobłażliwa, </a:t>
            </a:r>
            <a:br>
              <a:rPr lang="pl-PL" sz="2800" b="1">
                <a:solidFill>
                  <a:srgbClr val="000000"/>
                </a:solidFill>
                <a:latin typeface="Arial" charset="0"/>
              </a:rPr>
            </a:br>
            <a:r>
              <a:rPr lang="pl-PL" sz="2800" b="1">
                <a:solidFill>
                  <a:srgbClr val="000000"/>
                </a:solidFill>
                <a:latin typeface="Arial" charset="0"/>
              </a:rPr>
              <a:t>	ocena innych – surowa,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FF"/>
            </a:gs>
            <a:gs pos="100000">
              <a:srgbClr val="66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1026" descr="E:\(1) Z Internetu\Relacje w rodzinie 3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905000"/>
            <a:ext cx="6648450" cy="4295775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0000"/>
            </a:gs>
            <a:gs pos="100000">
              <a:srgbClr val="FBB6A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9144000" cy="1143000"/>
          </a:xfrm>
        </p:spPr>
        <p:txBody>
          <a:bodyPr/>
          <a:lstStyle/>
          <a:p>
            <a:pPr algn="ctr"/>
            <a:r>
              <a:rPr lang="pl-PL" sz="4000" b="1">
                <a:solidFill>
                  <a:schemeClr val="tx1"/>
                </a:solidFill>
                <a:latin typeface="Arial" charset="0"/>
              </a:rPr>
              <a:t>FAZA KOŃCOWA </a:t>
            </a:r>
            <a:br>
              <a:rPr lang="pl-PL" sz="4000" b="1">
                <a:solidFill>
                  <a:schemeClr val="tx1"/>
                </a:solidFill>
                <a:latin typeface="Arial" charset="0"/>
              </a:rPr>
            </a:br>
            <a:r>
              <a:rPr lang="pl-PL" sz="4000" b="1">
                <a:solidFill>
                  <a:schemeClr val="tx1"/>
                </a:solidFill>
                <a:latin typeface="Arial" charset="0"/>
              </a:rPr>
              <a:t>- AUTONOMIA</a:t>
            </a:r>
            <a:endParaRPr lang="pl-PL" u="sng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57400"/>
            <a:ext cx="8763000" cy="3352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pl-PL" sz="2800" b="1">
                <a:solidFill>
                  <a:srgbClr val="000000"/>
                </a:solidFill>
                <a:latin typeface="Arial" charset="0"/>
              </a:rPr>
              <a:t>postawa rozumno-altruistyczna, </a:t>
            </a:r>
          </a:p>
          <a:p>
            <a:pPr>
              <a:spcBef>
                <a:spcPct val="50000"/>
              </a:spcBef>
            </a:pPr>
            <a:r>
              <a:rPr lang="pl-PL" sz="2800" b="1">
                <a:solidFill>
                  <a:srgbClr val="000000"/>
                </a:solidFill>
                <a:latin typeface="Arial" charset="0"/>
              </a:rPr>
              <a:t>ocena czynów w sposób rozumny, </a:t>
            </a:r>
            <a:br>
              <a:rPr lang="pl-PL" sz="2800" b="1">
                <a:solidFill>
                  <a:srgbClr val="000000"/>
                </a:solidFill>
                <a:latin typeface="Arial" charset="0"/>
              </a:rPr>
            </a:br>
            <a:r>
              <a:rPr lang="pl-PL" sz="2800" b="1">
                <a:solidFill>
                  <a:srgbClr val="000000"/>
                </a:solidFill>
                <a:latin typeface="Arial" charset="0"/>
              </a:rPr>
              <a:t>w oparciu o zinterioryzowane wartości. </a:t>
            </a:r>
          </a:p>
          <a:p>
            <a:pPr>
              <a:spcBef>
                <a:spcPct val="50000"/>
              </a:spcBef>
            </a:pPr>
            <a:r>
              <a:rPr lang="pl-PL" sz="2800" b="1">
                <a:solidFill>
                  <a:srgbClr val="000000"/>
                </a:solidFill>
                <a:latin typeface="Arial" charset="0"/>
              </a:rPr>
              <a:t>postępowanie stałe, konsekwentne, </a:t>
            </a:r>
            <a:br>
              <a:rPr lang="pl-PL" sz="2800" b="1">
                <a:solidFill>
                  <a:srgbClr val="000000"/>
                </a:solidFill>
                <a:latin typeface="Arial" charset="0"/>
              </a:rPr>
            </a:br>
            <a:r>
              <a:rPr lang="pl-PL" sz="2800" b="1">
                <a:solidFill>
                  <a:srgbClr val="000000"/>
                </a:solidFill>
                <a:latin typeface="Arial" charset="0"/>
              </a:rPr>
              <a:t>umiejętność przyznania się do błędu</a:t>
            </a:r>
            <a:r>
              <a:rPr lang="pl-PL">
                <a:solidFill>
                  <a:srgbClr val="000000"/>
                </a:solidFill>
                <a:latin typeface="Arial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FF"/>
            </a:gs>
            <a:gs pos="100000">
              <a:srgbClr val="66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1026" descr="E:\(1) Z Internetu\Relacje w rodzinie 4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828800"/>
            <a:ext cx="6581775" cy="43434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0000"/>
            </a:gs>
            <a:gs pos="100000">
              <a:srgbClr val="FBB6A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0"/>
            <a:ext cx="8991600" cy="1143000"/>
          </a:xfrm>
        </p:spPr>
        <p:txBody>
          <a:bodyPr/>
          <a:lstStyle/>
          <a:p>
            <a:pPr algn="ctr"/>
            <a:r>
              <a:rPr lang="pl-PL" sz="8800" b="1">
                <a:latin typeface="Arial" charset="0"/>
              </a:rPr>
              <a:t>KOMUNIKACJA UCZUĆ</a:t>
            </a:r>
            <a:br>
              <a:rPr lang="pl-PL" sz="8800" b="1">
                <a:latin typeface="Arial" charset="0"/>
              </a:rPr>
            </a:br>
            <a:r>
              <a:rPr lang="pl-PL" sz="8800" b="1">
                <a:latin typeface="Arial" charset="0"/>
              </a:rPr>
              <a:t>W RODZINIE</a:t>
            </a:r>
            <a:endParaRPr lang="pl-PL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0000"/>
            </a:gs>
            <a:gs pos="100000">
              <a:srgbClr val="FBB6A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800" b="1">
                <a:latin typeface="Arial" charset="0"/>
              </a:rPr>
              <a:t>1. AKTYWNE I UWAŻNE SŁUCHANIE</a:t>
            </a:r>
            <a:endParaRPr lang="pl-PL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8077200" cy="3657600"/>
          </a:xfrm>
        </p:spPr>
        <p:txBody>
          <a:bodyPr/>
          <a:lstStyle/>
          <a:p>
            <a:pPr>
              <a:buClr>
                <a:schemeClr val="tx1"/>
              </a:buClr>
              <a:buSzPct val="50000"/>
              <a:buFont typeface="Monotype Sorts" pitchFamily="2" charset="2"/>
              <a:buNone/>
            </a:pPr>
            <a:r>
              <a:rPr lang="pl-PL" sz="4000" b="1">
                <a:latin typeface="Arial" charset="0"/>
              </a:rPr>
              <a:t>Zamiast słuchać </a:t>
            </a:r>
            <a:br>
              <a:rPr lang="pl-PL" sz="4000" b="1">
                <a:latin typeface="Arial" charset="0"/>
              </a:rPr>
            </a:br>
            <a:r>
              <a:rPr lang="pl-PL" sz="4000" b="1">
                <a:latin typeface="Arial" charset="0"/>
              </a:rPr>
              <a:t>jednym uchem ...</a:t>
            </a:r>
          </a:p>
          <a:p>
            <a:pPr>
              <a:buClr>
                <a:schemeClr val="tx1"/>
              </a:buClr>
              <a:buSzPct val="50000"/>
              <a:buFont typeface="Monotype Sorts" pitchFamily="2" charset="2"/>
              <a:buNone/>
            </a:pPr>
            <a:endParaRPr lang="pl-PL" sz="4000" b="1">
              <a:latin typeface="Arial" charset="0"/>
            </a:endParaRPr>
          </a:p>
          <a:p>
            <a:pPr>
              <a:buClr>
                <a:schemeClr val="tx1"/>
              </a:buClr>
              <a:buSzPct val="50000"/>
              <a:buFont typeface="Monotype Sorts" pitchFamily="2" charset="2"/>
              <a:buNone/>
            </a:pPr>
            <a:r>
              <a:rPr lang="pl-PL" sz="4000" b="1">
                <a:latin typeface="Arial" charset="0"/>
              </a:rPr>
              <a:t>			... słuchaj dziecka </a:t>
            </a:r>
            <a:br>
              <a:rPr lang="pl-PL" sz="4000" b="1">
                <a:latin typeface="Arial" charset="0"/>
              </a:rPr>
            </a:br>
            <a:r>
              <a:rPr lang="pl-PL" sz="4000" b="1">
                <a:latin typeface="Arial" charset="0"/>
              </a:rPr>
              <a:t>				bardzo uważnie</a:t>
            </a:r>
            <a:endParaRPr lang="pl-PL" sz="3600" b="1">
              <a:solidFill>
                <a:srgbClr val="000000"/>
              </a:solidFill>
              <a:latin typeface="DawnCastle" pitchFamily="2" charset="0"/>
            </a:endParaRPr>
          </a:p>
          <a:p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0000"/>
            </a:gs>
            <a:gs pos="100000">
              <a:srgbClr val="FBB6A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E:\(1) Z Internetu\0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600200"/>
            <a:ext cx="9144000" cy="4953000"/>
          </a:xfrm>
          <a:prstGeom prst="rect">
            <a:avLst/>
          </a:prstGeom>
          <a:noFill/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990600" y="533400"/>
            <a:ext cx="731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/>
              <a:t>WARIANT I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0000"/>
            </a:gs>
            <a:gs pos="100000">
              <a:srgbClr val="FBB6A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0" y="2438400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pl-PL" sz="3600" b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-381000" y="2438400"/>
            <a:ext cx="95250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l-PL" sz="4000">
                <a:solidFill>
                  <a:srgbClr val="000000"/>
                </a:solidFill>
              </a:rPr>
              <a:t>Można się zniechęcić,</a:t>
            </a:r>
          </a:p>
          <a:p>
            <a:pPr algn="ctr"/>
            <a:r>
              <a:rPr lang="pl-PL" sz="4000">
                <a:solidFill>
                  <a:srgbClr val="000000"/>
                </a:solidFill>
              </a:rPr>
              <a:t>próbując dotrzeć do kogoś,</a:t>
            </a:r>
          </a:p>
          <a:p>
            <a:pPr algn="ctr"/>
            <a:endParaRPr lang="pl-PL" sz="4000">
              <a:solidFill>
                <a:srgbClr val="000000"/>
              </a:solidFill>
            </a:endParaRPr>
          </a:p>
          <a:p>
            <a:pPr algn="ctr"/>
            <a:r>
              <a:rPr lang="pl-PL" sz="4000">
                <a:solidFill>
                  <a:srgbClr val="000000"/>
                </a:solidFill>
              </a:rPr>
              <a:t>kto tylko udaje,</a:t>
            </a:r>
          </a:p>
          <a:p>
            <a:pPr algn="ctr"/>
            <a:r>
              <a:rPr lang="pl-PL" sz="4000">
                <a:solidFill>
                  <a:srgbClr val="000000"/>
                </a:solidFill>
              </a:rPr>
              <a:t>że słucha.</a:t>
            </a:r>
            <a:endParaRPr lang="pl-PL" sz="5400">
              <a:solidFill>
                <a:srgbClr val="000000"/>
              </a:solidFill>
              <a:latin typeface="DawnCastle" pitchFamily="2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Profesjonalny">
  <a:themeElements>
    <a:clrScheme name="Profesjonalny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6600FF"/>
      </a:accent1>
      <a:accent2>
        <a:srgbClr val="CC00FF"/>
      </a:accent2>
      <a:accent3>
        <a:srgbClr val="FFFFFF"/>
      </a:accent3>
      <a:accent4>
        <a:srgbClr val="000000"/>
      </a:accent4>
      <a:accent5>
        <a:srgbClr val="B8A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Profesjona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fesjonalny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jonalny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jonalny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jonalny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Office\Szablony\Projekty prezentacji\Profesjonalny.pot</Template>
  <TotalTime>574</TotalTime>
  <Words>339</Words>
  <Application>Microsoft Office PowerPoint</Application>
  <PresentationFormat>Pokaz na ekranie (4:3)</PresentationFormat>
  <Paragraphs>76</Paragraphs>
  <Slides>40</Slides>
  <Notes>2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40</vt:i4>
      </vt:variant>
    </vt:vector>
  </HeadingPairs>
  <TitlesOfParts>
    <vt:vector size="47" baseType="lpstr">
      <vt:lpstr>Times New Roman</vt:lpstr>
      <vt:lpstr>Monotype Sorts</vt:lpstr>
      <vt:lpstr>Arial</vt:lpstr>
      <vt:lpstr>DawnCastle</vt:lpstr>
      <vt:lpstr>Wingdings</vt:lpstr>
      <vt:lpstr>Profesjonalny</vt:lpstr>
      <vt:lpstr>Dokument Microsoft Word</vt:lpstr>
      <vt:lpstr>STRUKTURA   INTERAKCJI WYCHOWAWCZYCH  W RODZINIE</vt:lpstr>
      <vt:lpstr>Slajd 2</vt:lpstr>
      <vt:lpstr>Slajd 3</vt:lpstr>
      <vt:lpstr>Slajd 4</vt:lpstr>
      <vt:lpstr>Slajd 5</vt:lpstr>
      <vt:lpstr>KOMUNIKACJA UCZUĆ W RODZINIE</vt:lpstr>
      <vt:lpstr>1. AKTYWNE I UWAŻNE SŁUCHANIE</vt:lpstr>
      <vt:lpstr>Slajd 8</vt:lpstr>
      <vt:lpstr>Slajd 9</vt:lpstr>
      <vt:lpstr>Slajd 10</vt:lpstr>
      <vt:lpstr>Slajd 11</vt:lpstr>
      <vt:lpstr>Slajd 12</vt:lpstr>
      <vt:lpstr>WARTO PAMIĘTAĆ</vt:lpstr>
      <vt:lpstr>2. ZAAKCEPTUJ UCZUCIA DZIECKA</vt:lpstr>
      <vt:lpstr>Slajd 15</vt:lpstr>
      <vt:lpstr>Slajd 16</vt:lpstr>
      <vt:lpstr>WARTO PAMIĘTAĆ</vt:lpstr>
      <vt:lpstr>Slajd 18</vt:lpstr>
      <vt:lpstr>Slajd 19</vt:lpstr>
      <vt:lpstr>Slajd 20</vt:lpstr>
      <vt:lpstr>WARTO PAMIĘTAĆ</vt:lpstr>
      <vt:lpstr>3. ZAAKCEPTUJ  UCZUCIA DZIECKA</vt:lpstr>
      <vt:lpstr>Slajd 23</vt:lpstr>
      <vt:lpstr>Slajd 24</vt:lpstr>
      <vt:lpstr>Slajd 25</vt:lpstr>
      <vt:lpstr>Slajd 26</vt:lpstr>
      <vt:lpstr>Slajd 27</vt:lpstr>
      <vt:lpstr>WARTO PAMIĘTAĆ</vt:lpstr>
      <vt:lpstr>Slajd 29</vt:lpstr>
      <vt:lpstr>Slajd 30</vt:lpstr>
      <vt:lpstr>WYCHOWANIE  W RODZINIE W  ŚWIETLE PSYCHOLOGII</vt:lpstr>
      <vt:lpstr>Slajd 32</vt:lpstr>
      <vt:lpstr>1. „Dzieci są z natury altruistyczne i skłonne do współpracy”</vt:lpstr>
      <vt:lpstr>2. „Dzieci są istotami   racjonalnymi”</vt:lpstr>
      <vt:lpstr>3. „Powinno wystarczyć, że powiem dziecku coś raz, a dobrze.”</vt:lpstr>
      <vt:lpstr>4. „Dziecko nie powinno się  na nas złościć”</vt:lpstr>
      <vt:lpstr>FAZY  ROZWOJU</vt:lpstr>
      <vt:lpstr>FAZA POCZĄTKOWA - ANOMIA (OKRES DZIECIŃSTWA)</vt:lpstr>
      <vt:lpstr>FAZA ŚREDNIA - HETERONOMIA (okres młodzieńczy)</vt:lpstr>
      <vt:lpstr>FAZA KOŃCOWA  - AUTONOMIA</vt:lpstr>
    </vt:vector>
  </TitlesOfParts>
  <Company>Olsztyn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 tytułu slajdu</dc:title>
  <dc:creator>Wojtek Czupryński</dc:creator>
  <cp:lastModifiedBy>Wojtek</cp:lastModifiedBy>
  <cp:revision>28</cp:revision>
  <dcterms:created xsi:type="dcterms:W3CDTF">2010-02-27T08:55:13Z</dcterms:created>
  <dcterms:modified xsi:type="dcterms:W3CDTF">2021-11-30T09:51:06Z</dcterms:modified>
</cp:coreProperties>
</file>