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2"/>
  </p:notesMasterIdLst>
  <p:sldIdLst>
    <p:sldId id="305" r:id="rId2"/>
    <p:sldId id="300" r:id="rId3"/>
    <p:sldId id="296" r:id="rId4"/>
    <p:sldId id="297" r:id="rId5"/>
    <p:sldId id="298" r:id="rId6"/>
    <p:sldId id="294" r:id="rId7"/>
    <p:sldId id="307" r:id="rId8"/>
    <p:sldId id="257" r:id="rId9"/>
    <p:sldId id="264" r:id="rId10"/>
    <p:sldId id="269" r:id="rId11"/>
    <p:sldId id="259" r:id="rId12"/>
    <p:sldId id="260" r:id="rId13"/>
    <p:sldId id="261" r:id="rId14"/>
    <p:sldId id="308" r:id="rId15"/>
    <p:sldId id="263" r:id="rId16"/>
    <p:sldId id="265" r:id="rId17"/>
    <p:sldId id="266" r:id="rId18"/>
    <p:sldId id="268" r:id="rId19"/>
    <p:sldId id="270" r:id="rId20"/>
    <p:sldId id="271" r:id="rId21"/>
    <p:sldId id="309" r:id="rId22"/>
    <p:sldId id="310" r:id="rId23"/>
    <p:sldId id="281" r:id="rId24"/>
    <p:sldId id="282" r:id="rId25"/>
    <p:sldId id="273" r:id="rId26"/>
    <p:sldId id="274" r:id="rId27"/>
    <p:sldId id="275" r:id="rId28"/>
    <p:sldId id="276" r:id="rId29"/>
    <p:sldId id="332" r:id="rId30"/>
    <p:sldId id="333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6AF"/>
    <a:srgbClr val="66FFFF"/>
    <a:srgbClr val="0066FF"/>
    <a:srgbClr val="FFFF00"/>
    <a:srgbClr val="00FF00"/>
    <a:srgbClr val="F4E90E"/>
    <a:srgbClr val="FAC134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8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8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0"/>
            <a:r>
              <a:rPr lang="pl-PL" smtClean="0"/>
              <a:t>Drugi poziom</a:t>
            </a:r>
          </a:p>
          <a:p>
            <a:pPr lvl="0"/>
            <a:r>
              <a:rPr lang="pl-PL" smtClean="0"/>
              <a:t>Trzeci poziom</a:t>
            </a:r>
          </a:p>
          <a:p>
            <a:pPr lvl="0"/>
            <a:r>
              <a:rPr lang="pl-PL" smtClean="0"/>
              <a:t>Czwarty poziom</a:t>
            </a:r>
          </a:p>
          <a:p>
            <a:pPr lvl="0"/>
            <a:r>
              <a:rPr lang="pl-PL" smtClean="0"/>
              <a:t>Piąty poziom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C73D0F-D384-4242-95A1-A20CD05ADC2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853BC-C145-4D47-94D8-C910FAE6EF4E}" type="slidenum">
              <a:rPr lang="pl-PL"/>
              <a:pPr/>
              <a:t>31</a:t>
            </a:fld>
            <a:endParaRPr lang="pl-PL"/>
          </a:p>
        </p:txBody>
      </p:sp>
      <p:sp>
        <p:nvSpPr>
          <p:cNvPr id="93186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85295-99FC-4DD3-980C-6E1B7FC24E8D}" type="slidenum">
              <a:rPr lang="pl-PL"/>
              <a:pPr/>
              <a:t>38</a:t>
            </a:fld>
            <a:endParaRPr lang="pl-PL"/>
          </a:p>
        </p:txBody>
      </p:sp>
      <p:sp>
        <p:nvSpPr>
          <p:cNvPr id="1013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939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5939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940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940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5940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5940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940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940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5940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4CF0CE-8044-4B94-82C5-90AE236DD5F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5EF2D-F58E-4AEE-92D2-8323632940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BE89F-C03C-4B59-8B03-C11AFE1130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53A99-3E44-44F1-96E4-B90A57468D8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78367-EAB8-47DD-9F5C-C91B8BC8AF9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A8AC-4484-4618-882F-96554B3AECA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8A1A8-9CE2-4831-B912-9260D29FB9B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994F7-CA91-45FE-A551-ECF4A5D2A22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59A91-2215-41E7-9298-2783BAB7B9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3E1B5-5AA8-4A7B-8E03-ADA0F99D76C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98EC7-A39D-44FB-B0F6-D64A0EB657B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5837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5837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37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837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5837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5837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37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837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5837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5838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838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838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583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583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83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583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D6615FB5-669F-4BD4-9720-7173329407B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9144000" cy="11430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pl-PL" sz="6600" b="1">
                <a:solidFill>
                  <a:srgbClr val="000000"/>
                </a:solidFill>
                <a:latin typeface="Arial" charset="0"/>
              </a:rPr>
              <a:t>STRUKTURA</a:t>
            </a:r>
            <a:br>
              <a:rPr lang="pl-PL" sz="6600" b="1">
                <a:solidFill>
                  <a:srgbClr val="000000"/>
                </a:solidFill>
                <a:latin typeface="Arial" charset="0"/>
              </a:rPr>
            </a:br>
            <a:r>
              <a:rPr lang="pl-PL" sz="6600" b="1">
                <a:solidFill>
                  <a:srgbClr val="000000"/>
                </a:solidFill>
                <a:latin typeface="Arial" charset="0"/>
              </a:rPr>
              <a:t/>
            </a:r>
            <a:br>
              <a:rPr lang="pl-PL" sz="6600" b="1">
                <a:solidFill>
                  <a:srgbClr val="000000"/>
                </a:solidFill>
                <a:latin typeface="Arial" charset="0"/>
              </a:rPr>
            </a:br>
            <a:r>
              <a:rPr lang="pl-PL" sz="6600" b="1">
                <a:solidFill>
                  <a:srgbClr val="000000"/>
                </a:solidFill>
                <a:latin typeface="Arial" charset="0"/>
              </a:rPr>
              <a:t> INTERAKCJI WYCHOWAWCZYCH </a:t>
            </a:r>
            <a:br>
              <a:rPr lang="pl-PL" sz="6600" b="1">
                <a:solidFill>
                  <a:srgbClr val="000000"/>
                </a:solidFill>
                <a:latin typeface="Arial" charset="0"/>
              </a:rPr>
            </a:br>
            <a:r>
              <a:rPr lang="pl-PL" sz="6600" b="1">
                <a:solidFill>
                  <a:srgbClr val="000000"/>
                </a:solidFill>
                <a:latin typeface="Arial" charset="0"/>
              </a:rPr>
              <a:t>W RODZINIE</a:t>
            </a:r>
            <a:endParaRPr lang="pl-PL" sz="6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95400" y="2057400"/>
            <a:ext cx="502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800"/>
              <a:t>A zatem ...</a:t>
            </a:r>
            <a:endParaRPr lang="pl-PL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(1) Z Internetu\0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(1) Z Internetu\02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8229600" cy="4876800"/>
          </a:xfrm>
          <a:prstGeom prst="rect">
            <a:avLst/>
          </a:prstGeom>
          <a:solidFill>
            <a:srgbClr val="00FF00"/>
          </a:solidFill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latin typeface="Arial" charset="0"/>
              </a:rPr>
              <a:t>WARTO PAMIĘTAĆ</a:t>
            </a:r>
            <a:endParaRPr lang="pl-PL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pl-PL" sz="3600" b="1">
                <a:solidFill>
                  <a:srgbClr val="000000"/>
                </a:solidFill>
                <a:latin typeface="Arial" charset="0"/>
              </a:rPr>
              <a:t>dużo łatwiej podzielić się swoimi kłopotami z rodzicem, który rzeczywiście słucha. </a:t>
            </a:r>
          </a:p>
          <a:p>
            <a:r>
              <a:rPr lang="pl-PL" sz="3600" b="1">
                <a:solidFill>
                  <a:srgbClr val="000000"/>
                </a:solidFill>
                <a:latin typeface="Arial" charset="0"/>
              </a:rPr>
              <a:t>nie musi wtedy, nawet nic mówić. </a:t>
            </a:r>
          </a:p>
          <a:p>
            <a:r>
              <a:rPr lang="pl-PL" sz="3600" b="1">
                <a:solidFill>
                  <a:srgbClr val="000000"/>
                </a:solidFill>
                <a:latin typeface="Arial" charset="0"/>
              </a:rPr>
              <a:t>często współczujące milczenie jest tym, czego oczekuje dziecko.</a:t>
            </a:r>
            <a:endParaRPr lang="pl-PL" sz="3600" b="1">
              <a:solidFill>
                <a:srgbClr val="000000"/>
              </a:solidFill>
              <a:latin typeface="DawnCastle" pitchFamily="2" charset="0"/>
            </a:endParaRPr>
          </a:p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305800" cy="1104900"/>
          </a:xfrm>
        </p:spPr>
        <p:txBody>
          <a:bodyPr/>
          <a:lstStyle/>
          <a:p>
            <a:pPr algn="ctr"/>
            <a:r>
              <a:rPr lang="pl-PL" sz="4800" b="1">
                <a:latin typeface="Arial" charset="0"/>
              </a:rPr>
              <a:t>2. ZAAKCEPTUJ UCZUCIA</a:t>
            </a:r>
            <a:br>
              <a:rPr lang="pl-PL" sz="4800" b="1">
                <a:latin typeface="Arial" charset="0"/>
              </a:rPr>
            </a:br>
            <a:r>
              <a:rPr lang="pl-PL" sz="4800" b="1">
                <a:latin typeface="Arial" charset="0"/>
              </a:rPr>
              <a:t>DZIECKA</a:t>
            </a:r>
            <a:endParaRPr lang="pl-P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077200" cy="3657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Zamiast pytań i rad...</a:t>
            </a: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Char char="u"/>
            </a:pPr>
            <a:endParaRPr lang="pl-PL" sz="4000" b="1">
              <a:latin typeface="Arial" charset="0"/>
            </a:endParaRP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		 ...zaakceptuj </a:t>
            </a:r>
            <a:br>
              <a:rPr lang="pl-PL" sz="4000" b="1">
                <a:latin typeface="Arial" charset="0"/>
              </a:rPr>
            </a:br>
            <a:r>
              <a:rPr lang="pl-PL" sz="4000" b="1">
                <a:latin typeface="Arial" charset="0"/>
              </a:rPr>
              <a:t>               jego uczucia.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(1) Z Internetu\03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58213" cy="4572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(1) Z Internetu\03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267700" cy="5029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latin typeface="Arial" charset="0"/>
              </a:rPr>
              <a:t>WARTO PAMIĘTAĆ</a:t>
            </a:r>
            <a:endParaRPr lang="pl-PL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3352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l-PL" sz="3600" b="1">
                <a:solidFill>
                  <a:srgbClr val="000000"/>
                </a:solidFill>
                <a:latin typeface="Arial" charset="0"/>
              </a:rPr>
              <a:t>Dziecku trudno jest myśleć </a:t>
            </a:r>
            <a:br>
              <a:rPr lang="pl-PL" sz="3600" b="1">
                <a:solidFill>
                  <a:srgbClr val="000000"/>
                </a:solidFill>
                <a:latin typeface="Arial" charset="0"/>
              </a:rPr>
            </a:br>
            <a:r>
              <a:rPr lang="pl-PL" sz="3600" b="1">
                <a:solidFill>
                  <a:srgbClr val="000000"/>
                </a:solidFill>
                <a:latin typeface="Arial" charset="0"/>
              </a:rPr>
              <a:t>jasno i konstruktywnie, </a:t>
            </a:r>
          </a:p>
          <a:p>
            <a:pPr>
              <a:buFont typeface="Monotype Sorts" pitchFamily="2" charset="2"/>
              <a:buNone/>
            </a:pPr>
            <a:endParaRPr lang="pl-PL" sz="3600" b="1">
              <a:solidFill>
                <a:srgbClr val="000000"/>
              </a:solidFill>
              <a:latin typeface="Arial" charset="0"/>
            </a:endParaRPr>
          </a:p>
          <a:p>
            <a:pPr>
              <a:buFont typeface="Monotype Sorts" pitchFamily="2" charset="2"/>
              <a:buNone/>
            </a:pPr>
            <a:r>
              <a:rPr lang="pl-PL" sz="3600" b="1">
                <a:solidFill>
                  <a:srgbClr val="000000"/>
                </a:solidFill>
                <a:latin typeface="Arial" charset="0"/>
              </a:rPr>
              <a:t>			kiedy ktoś pyta, gani </a:t>
            </a:r>
            <a:br>
              <a:rPr lang="pl-PL" sz="3600" b="1">
                <a:solidFill>
                  <a:srgbClr val="000000"/>
                </a:solidFill>
                <a:latin typeface="Arial" charset="0"/>
              </a:rPr>
            </a:br>
            <a:r>
              <a:rPr lang="pl-PL" sz="3600" b="1">
                <a:solidFill>
                  <a:srgbClr val="000000"/>
                </a:solidFill>
                <a:latin typeface="Arial" charset="0"/>
              </a:rPr>
              <a:t>				lub radzi.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800">
                <a:solidFill>
                  <a:srgbClr val="000000"/>
                </a:solidFill>
              </a:rPr>
              <a:t>A zatem...</a:t>
            </a:r>
            <a:endParaRPr lang="pl-PL" sz="48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(1) Z Internetu\04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700963" cy="5060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E:\(1) Z Internetu\Relacje w rodzinie 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7620000" cy="37782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(1) Z Internetu\04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001000" cy="53228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B5FF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latin typeface="Arial" charset="0"/>
              </a:rPr>
              <a:t>WARTO PAMIĘTAĆ</a:t>
            </a:r>
            <a:endParaRPr lang="pl-PL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305800" cy="3352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50000"/>
              <a:buFont typeface="Wingdings" pitchFamily="2" charset="2"/>
              <a:buChar char="l"/>
            </a:pPr>
            <a:r>
              <a:rPr lang="pl-PL" sz="3600" b="1">
                <a:solidFill>
                  <a:srgbClr val="000000"/>
                </a:solidFill>
                <a:latin typeface="Arial" charset="0"/>
              </a:rPr>
              <a:t>bardzo pomocne jest zwyczajne:  „mmm", „rozumiem".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50000"/>
              <a:buFont typeface="Wingdings" pitchFamily="2" charset="2"/>
              <a:buChar char="l"/>
            </a:pPr>
            <a:r>
              <a:rPr lang="pl-PL" sz="3600" b="1">
                <a:solidFill>
                  <a:srgbClr val="000000"/>
                </a:solidFill>
                <a:latin typeface="Arial" charset="0"/>
              </a:rPr>
              <a:t>takie słowa w połączeniu z wytężoną uwagą zachęcają dziecko do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50000"/>
              <a:buFont typeface="Wingdings" pitchFamily="2" charset="2"/>
              <a:buChar char="w"/>
            </a:pPr>
            <a:r>
              <a:rPr lang="pl-PL" sz="3200" b="1">
                <a:solidFill>
                  <a:srgbClr val="000000"/>
                </a:solidFill>
                <a:latin typeface="Arial" charset="0"/>
              </a:rPr>
              <a:t>wyrażenia własnych uczuć i myśli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50000"/>
              <a:buFont typeface="Wingdings" pitchFamily="2" charset="2"/>
              <a:buChar char="w"/>
            </a:pPr>
            <a:r>
              <a:rPr lang="pl-PL" sz="3200" b="1">
                <a:solidFill>
                  <a:srgbClr val="000000"/>
                </a:solidFill>
                <a:latin typeface="Arial" charset="0"/>
              </a:rPr>
              <a:t>szukania własnych rozwiązań.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305800" cy="1104900"/>
          </a:xfrm>
        </p:spPr>
        <p:txBody>
          <a:bodyPr/>
          <a:lstStyle/>
          <a:p>
            <a:pPr algn="ctr"/>
            <a:r>
              <a:rPr lang="pl-PL" sz="4800" b="1">
                <a:latin typeface="Arial" charset="0"/>
              </a:rPr>
              <a:t>3. ZAAKCEPTUJ </a:t>
            </a:r>
            <a:br>
              <a:rPr lang="pl-PL" sz="4800" b="1">
                <a:latin typeface="Arial" charset="0"/>
              </a:rPr>
            </a:br>
            <a:r>
              <a:rPr lang="pl-PL" sz="4800" b="1">
                <a:latin typeface="Arial" charset="0"/>
              </a:rPr>
              <a:t>UCZUCIA DZIECKA</a:t>
            </a:r>
            <a:endParaRPr lang="pl-PL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077200" cy="3657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Zamiast zaprzeczać uczuciom dziecka...</a:t>
            </a: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Char char="u"/>
            </a:pPr>
            <a:endParaRPr lang="pl-PL" sz="4000" b="1">
              <a:latin typeface="Arial" charset="0"/>
            </a:endParaRP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		 ...nazwij jego </a:t>
            </a:r>
            <a:br>
              <a:rPr lang="pl-PL" sz="4000" b="1">
                <a:latin typeface="Arial" charset="0"/>
              </a:rPr>
            </a:br>
            <a:r>
              <a:rPr lang="pl-PL" sz="4000" b="1">
                <a:latin typeface="Arial" charset="0"/>
              </a:rPr>
              <a:t>               uczucia.</a:t>
            </a: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:\(1) Z Internetu\05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7620000" cy="50768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E:\(1) Z Internetu\05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7772400" cy="5207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48000" y="2438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l-PL" sz="24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0600" y="1752600"/>
            <a:ext cx="754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800">
                <a:solidFill>
                  <a:srgbClr val="000000"/>
                </a:solidFill>
              </a:rPr>
              <a:t>A zatem...</a:t>
            </a:r>
            <a:endParaRPr lang="pl-PL" sz="8000">
              <a:solidFill>
                <a:srgbClr val="000000"/>
              </a:solidFill>
              <a:latin typeface="DawnCastle" pitchFamily="2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:\(1) Z Internetu\05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686800" cy="5181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(1) Z Internetu\05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8229600" cy="50530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latin typeface="Arial" charset="0"/>
              </a:rPr>
              <a:t>WARTO PAMIĘTAĆ</a:t>
            </a:r>
            <a:endParaRPr lang="pl-PL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686800" cy="4114800"/>
          </a:xfrm>
        </p:spPr>
        <p:txBody>
          <a:bodyPr/>
          <a:lstStyle/>
          <a:p>
            <a:r>
              <a:rPr lang="pl-PL" b="1">
                <a:solidFill>
                  <a:srgbClr val="000000"/>
                </a:solidFill>
                <a:latin typeface="Arial" charset="0"/>
              </a:rPr>
              <a:t>rodzice zwykle nie rozmawiają w ten sposób, ponieważ boją się, że rozmawiając z dzieckiem o jego odczuciach, mogą jeszcze pogorszyć sprawę. </a:t>
            </a:r>
          </a:p>
          <a:p>
            <a:r>
              <a:rPr lang="pl-PL" b="1">
                <a:solidFill>
                  <a:srgbClr val="000000"/>
                </a:solidFill>
                <a:latin typeface="Arial" charset="0"/>
              </a:rPr>
              <a:t>prawda jest wręcz przeciwna. </a:t>
            </a:r>
          </a:p>
          <a:p>
            <a:r>
              <a:rPr lang="pl-PL" b="1">
                <a:solidFill>
                  <a:srgbClr val="000000"/>
                </a:solidFill>
                <a:latin typeface="Arial" charset="0"/>
              </a:rPr>
              <a:t>dziecko, słysząc słowa o tym, </a:t>
            </a:r>
            <a:br>
              <a:rPr lang="pl-PL" b="1">
                <a:solidFill>
                  <a:srgbClr val="000000"/>
                </a:solidFill>
                <a:latin typeface="Arial" charset="0"/>
              </a:rPr>
            </a:br>
            <a:r>
              <a:rPr lang="pl-PL" b="1">
                <a:solidFill>
                  <a:srgbClr val="000000"/>
                </a:solidFill>
                <a:latin typeface="Arial" charset="0"/>
              </a:rPr>
              <a:t>czego doświadczyło, jest w pełni zadowolone, bo może wyrazić swoje głębokie przeżycie.</a:t>
            </a:r>
            <a:endParaRPr lang="pl-PL" sz="4400">
              <a:solidFill>
                <a:srgbClr val="000000"/>
              </a:solidFill>
              <a:latin typeface="Arial" charset="0"/>
            </a:endParaRPr>
          </a:p>
          <a:p>
            <a:endParaRPr lang="pl-PL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134"/>
            </a:gs>
            <a:gs pos="100000">
              <a:srgbClr val="F4E90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4" name="Object 6"/>
          <p:cNvGraphicFramePr>
            <a:graphicFrameLocks noChangeAspect="1"/>
          </p:cNvGraphicFramePr>
          <p:nvPr/>
        </p:nvGraphicFramePr>
        <p:xfrm>
          <a:off x="762000" y="1676400"/>
          <a:ext cx="8229600" cy="4602163"/>
        </p:xfrm>
        <a:graphic>
          <a:graphicData uri="http://schemas.openxmlformats.org/presentationml/2006/ole">
            <p:oleObj spid="_x0000_s186374" name="Dokument" r:id="rId3" imgW="7984440" imgH="414468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 descr="E:\(1) Z Internetu\Relacje w rodzinie 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910388" cy="4191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E:\(1) Z Internetu\Relacje w rodzinie 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581775" cy="4343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3276600"/>
            <a:ext cx="9601200" cy="11430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pl-PL" sz="6600" b="1">
                <a:latin typeface="Arial" charset="0"/>
              </a:rPr>
              <a:t>WYCHOWANIE </a:t>
            </a:r>
            <a:br>
              <a:rPr lang="pl-PL" sz="6600" b="1">
                <a:latin typeface="Arial" charset="0"/>
              </a:rPr>
            </a:br>
            <a:r>
              <a:rPr lang="pl-PL" sz="6600" b="1">
                <a:latin typeface="Arial" charset="0"/>
              </a:rPr>
              <a:t>W RODZINIE</a:t>
            </a:r>
            <a:br>
              <a:rPr lang="pl-PL" sz="6600" b="1">
                <a:latin typeface="Arial" charset="0"/>
              </a:rPr>
            </a:br>
            <a:r>
              <a:rPr lang="pl-PL" sz="5400" b="1">
                <a:latin typeface="Arial" charset="0"/>
              </a:rPr>
              <a:t>W </a:t>
            </a:r>
            <a:br>
              <a:rPr lang="pl-PL" sz="5400" b="1">
                <a:latin typeface="Arial" charset="0"/>
              </a:rPr>
            </a:br>
            <a:r>
              <a:rPr lang="pl-PL" sz="5400" b="1">
                <a:latin typeface="Arial" charset="0"/>
              </a:rPr>
              <a:t>ŚWIETLE PSYCHOLOGII</a:t>
            </a:r>
            <a:endParaRPr lang="pl-PL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pl-PL" b="1">
              <a:latin typeface="Arial" charset="0"/>
            </a:endParaRPr>
          </a:p>
          <a:p>
            <a:pPr algn="ctr">
              <a:buFont typeface="Monotype Sorts" pitchFamily="2" charset="2"/>
              <a:buNone/>
            </a:pPr>
            <a:r>
              <a:rPr lang="pl-PL" sz="5400" b="1">
                <a:latin typeface="Arial" charset="0"/>
              </a:rPr>
              <a:t>UWARUNKOWANIA NATURALNEGO ROZWOJU</a:t>
            </a:r>
            <a:endParaRPr lang="pl-PL" sz="4000" b="1">
              <a:latin typeface="Arial" charset="0"/>
            </a:endParaRPr>
          </a:p>
          <a:p>
            <a:pPr algn="ctr"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i</a:t>
            </a:r>
          </a:p>
          <a:p>
            <a:pPr algn="ctr">
              <a:buFont typeface="Monotype Sorts" pitchFamily="2" charset="2"/>
              <a:buNone/>
            </a:pPr>
            <a:r>
              <a:rPr lang="pl-PL" sz="5400" b="1">
                <a:latin typeface="Arial" charset="0"/>
              </a:rPr>
              <a:t>BŁĘDNE STEREOTYPY</a:t>
            </a:r>
            <a:endParaRPr lang="pl-PL" sz="6000" b="1">
              <a:solidFill>
                <a:srgbClr val="CC33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4000" b="1">
                <a:solidFill>
                  <a:schemeClr val="tx1"/>
                </a:solidFill>
                <a:latin typeface="Arial" charset="0"/>
              </a:rPr>
              <a:t>1. „Dzieci są z natury altruistyczne i skłonne do współpracy”</a:t>
            </a: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Im mniejsze dziecko tym bardziej jest skoncentrowane na sobie i swoich potrzebach.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Kiedy dostaje to, co chce, jest miłe, grzeczne. </a:t>
            </a:r>
            <a:br>
              <a:rPr lang="pl-PL" sz="2800" b="1">
                <a:latin typeface="Arial" charset="0"/>
              </a:rPr>
            </a:br>
            <a:r>
              <a:rPr lang="pl-PL" sz="2800" b="1">
                <a:latin typeface="Arial" charset="0"/>
              </a:rPr>
              <a:t>Kiedy nie dostaje marudzi, histeryzuje, krzyczy.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Małe dziecko z natury nie jest zdolne do empatii.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Dziecko trzeba uczyć wrażliwości na innych</a:t>
            </a:r>
            <a:endParaRPr lang="pl-PL" sz="280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9144000" cy="1143000"/>
          </a:xfrm>
        </p:spPr>
        <p:txBody>
          <a:bodyPr/>
          <a:lstStyle/>
          <a:p>
            <a:r>
              <a:rPr lang="pl-PL" sz="4000" b="1">
                <a:solidFill>
                  <a:schemeClr val="tx1"/>
                </a:solidFill>
                <a:latin typeface="Arial" charset="0"/>
              </a:rPr>
              <a:t>2. „Dzieci są istotami </a:t>
            </a:r>
            <a:br>
              <a:rPr lang="pl-PL" sz="4000" b="1">
                <a:solidFill>
                  <a:schemeClr val="tx1"/>
                </a:solidFill>
                <a:latin typeface="Arial" charset="0"/>
              </a:rPr>
            </a:br>
            <a:r>
              <a:rPr lang="pl-PL" sz="4000" b="1">
                <a:solidFill>
                  <a:schemeClr val="tx1"/>
                </a:solidFill>
                <a:latin typeface="Arial" charset="0"/>
              </a:rPr>
              <a:t>	racjonalnymi”</a:t>
            </a: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8392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Małe dzieci są zdecydowanie bardziej emocjonalne niż racjonalne. </a:t>
            </a:r>
          </a:p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W przypadku dzieci emocje zawsze górują </a:t>
            </a:r>
            <a:br>
              <a:rPr lang="pl-PL" sz="2800" b="1">
                <a:latin typeface="Arial" charset="0"/>
              </a:rPr>
            </a:br>
            <a:r>
              <a:rPr lang="pl-PL" sz="2800" b="1">
                <a:latin typeface="Arial" charset="0"/>
              </a:rPr>
              <a:t>nad rozumem. </a:t>
            </a:r>
          </a:p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Dziecko stopniowo uczy się kontroli </a:t>
            </a:r>
            <a:br>
              <a:rPr lang="pl-PL" sz="2800" b="1">
                <a:latin typeface="Arial" charset="0"/>
              </a:rPr>
            </a:br>
            <a:r>
              <a:rPr lang="pl-PL" sz="2800" b="1">
                <a:latin typeface="Arial" charset="0"/>
              </a:rPr>
              <a:t>nad własnymi emocjami</a:t>
            </a:r>
            <a:r>
              <a:rPr lang="pl-PL" sz="2800">
                <a:solidFill>
                  <a:srgbClr val="0033CC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915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4000" b="1">
                <a:solidFill>
                  <a:schemeClr val="tx1"/>
                </a:solidFill>
                <a:latin typeface="Arial" charset="0"/>
              </a:rPr>
              <a:t>3. „Powinno wystarczyć, że powiem dziecku coś raz, a dobrze.”</a:t>
            </a: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162800" cy="3429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Wychowanie to trening. </a:t>
            </a:r>
          </a:p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Trening polega na powtarzaniu (przekaz dociera do dziecka, gdy jest powtarzany).</a:t>
            </a:r>
          </a:p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Dzieci nie uczą się przestrzegania zasad czysto intelektualnie.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8000"/>
            </a:gs>
            <a:gs pos="100000">
              <a:srgbClr val="99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>
                <a:solidFill>
                  <a:schemeClr val="tx1"/>
                </a:solidFill>
                <a:latin typeface="Arial" charset="0"/>
              </a:rPr>
              <a:t>4. „Dziecko nie powinno się </a:t>
            </a:r>
            <a:br>
              <a:rPr lang="pl-PL" sz="4000" b="1">
                <a:solidFill>
                  <a:schemeClr val="tx1"/>
                </a:solidFill>
                <a:latin typeface="Arial" charset="0"/>
              </a:rPr>
            </a:br>
            <a:r>
              <a:rPr lang="pl-PL" sz="4000" b="1">
                <a:solidFill>
                  <a:schemeClr val="tx1"/>
                </a:solidFill>
                <a:latin typeface="Arial" charset="0"/>
              </a:rPr>
              <a:t>na nas złościć”</a:t>
            </a:r>
            <a:endParaRPr lang="pl-PL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772400" cy="3200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Dziecko ma prawo się na nas złościć.</a:t>
            </a:r>
          </a:p>
          <a:p>
            <a:pPr>
              <a:spcBef>
                <a:spcPct val="50000"/>
              </a:spcBef>
            </a:pPr>
            <a:r>
              <a:rPr lang="pl-PL" sz="2800" b="1">
                <a:latin typeface="Arial" charset="0"/>
              </a:rPr>
              <a:t>Zadaniem rodziców jest nauczenie dzieci prawidłowego wyrażania emocji przez: </a:t>
            </a:r>
            <a:br>
              <a:rPr lang="pl-PL" sz="2800" b="1">
                <a:latin typeface="Arial" charset="0"/>
              </a:rPr>
            </a:br>
            <a:r>
              <a:rPr lang="pl-PL" sz="2800" b="1">
                <a:latin typeface="Arial" charset="0"/>
              </a:rPr>
              <a:t>	- ich nazwanie (werbalizacja), </a:t>
            </a:r>
            <a:br>
              <a:rPr lang="pl-PL" sz="2800" b="1">
                <a:latin typeface="Arial" charset="0"/>
              </a:rPr>
            </a:br>
            <a:r>
              <a:rPr lang="pl-PL" sz="2800" b="1">
                <a:latin typeface="Arial" charset="0"/>
              </a:rPr>
              <a:t>	- umiejętność opanowywania złości.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0"/>
            <a:ext cx="7772400" cy="11430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pl-PL" sz="8000" b="1">
                <a:solidFill>
                  <a:schemeClr val="tx1"/>
                </a:solidFill>
                <a:latin typeface="Arial" charset="0"/>
              </a:rPr>
              <a:t>FAZY </a:t>
            </a:r>
            <a:br>
              <a:rPr lang="pl-PL" sz="8000" b="1">
                <a:solidFill>
                  <a:schemeClr val="tx1"/>
                </a:solidFill>
                <a:latin typeface="Arial" charset="0"/>
              </a:rPr>
            </a:br>
            <a:r>
              <a:rPr lang="pl-PL" sz="8000" b="1">
                <a:solidFill>
                  <a:schemeClr val="tx1"/>
                </a:solidFill>
                <a:latin typeface="Arial" charset="0"/>
              </a:rPr>
              <a:t>ROZWOJU</a:t>
            </a:r>
            <a:endParaRPr lang="pl-PL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pPr algn="ctr"/>
            <a:r>
              <a:rPr lang="pl-PL" sz="4000" b="1">
                <a:solidFill>
                  <a:schemeClr val="tx1"/>
                </a:solidFill>
                <a:latin typeface="Arial" charset="0"/>
              </a:rPr>
              <a:t>FAZA POCZĄTKOWA - ANOMIA</a:t>
            </a:r>
            <a:br>
              <a:rPr lang="pl-PL" sz="4000" b="1">
                <a:solidFill>
                  <a:schemeClr val="tx1"/>
                </a:solidFill>
                <a:latin typeface="Arial" charset="0"/>
              </a:rPr>
            </a:br>
            <a:r>
              <a:rPr lang="pl-PL" sz="4000" b="1">
                <a:solidFill>
                  <a:schemeClr val="tx1"/>
                </a:solidFill>
                <a:latin typeface="Arial" charset="0"/>
              </a:rPr>
              <a:t>(OKRES DZIECIŃSTWA)</a:t>
            </a:r>
            <a:endParaRPr lang="pl-PL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3200400"/>
          </a:xfrm>
        </p:spPr>
        <p:txBody>
          <a:bodyPr/>
          <a:lstStyle/>
          <a:p>
            <a:r>
              <a:rPr lang="pl-PL" sz="2800" b="1">
                <a:solidFill>
                  <a:srgbClr val="000000"/>
                </a:solidFill>
                <a:latin typeface="Arial" charset="0"/>
              </a:rPr>
              <a:t>etap amoralny, </a:t>
            </a:r>
          </a:p>
          <a:p>
            <a:pPr>
              <a:lnSpc>
                <a:spcPct val="150000"/>
              </a:lnSpc>
            </a:pPr>
            <a:r>
              <a:rPr lang="pl-PL" sz="2800" b="1">
                <a:solidFill>
                  <a:srgbClr val="000000"/>
                </a:solidFill>
                <a:latin typeface="Arial" charset="0"/>
              </a:rPr>
              <a:t>zachowanie dziecka naznaczone jest egoizmem i egocentryzmem</a:t>
            </a:r>
            <a:endParaRPr lang="pl-PL" sz="2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33CC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ctr"/>
            <a:r>
              <a:rPr lang="pl-PL" sz="4000" b="1">
                <a:solidFill>
                  <a:schemeClr val="tx1"/>
                </a:solidFill>
                <a:latin typeface="Arial" charset="0"/>
              </a:rPr>
              <a:t>FAZA ŚREDNIA - HETERONOMIA</a:t>
            </a:r>
            <a:br>
              <a:rPr lang="pl-PL" sz="4000" b="1">
                <a:solidFill>
                  <a:schemeClr val="tx1"/>
                </a:solidFill>
                <a:latin typeface="Arial" charset="0"/>
              </a:rPr>
            </a:br>
            <a:r>
              <a:rPr lang="pl-PL" sz="4000" b="1">
                <a:solidFill>
                  <a:schemeClr val="tx1"/>
                </a:solidFill>
                <a:latin typeface="Arial" charset="0"/>
              </a:rPr>
              <a:t>(okres młodzieńczy)</a:t>
            </a:r>
            <a:endParaRPr lang="pl-PL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114800"/>
          </a:xfrm>
        </p:spPr>
        <p:txBody>
          <a:bodyPr/>
          <a:lstStyle/>
          <a:p>
            <a:r>
              <a:rPr lang="pl-PL" sz="2800" b="1">
                <a:solidFill>
                  <a:srgbClr val="000000"/>
                </a:solidFill>
                <a:latin typeface="Arial" charset="0"/>
              </a:rPr>
              <a:t>zachowanie dziecka naznaczone konformizmem, </a:t>
            </a:r>
          </a:p>
          <a:p>
            <a:r>
              <a:rPr lang="pl-PL" sz="2800" b="1">
                <a:solidFill>
                  <a:srgbClr val="000000"/>
                </a:solidFill>
                <a:latin typeface="Arial" charset="0"/>
              </a:rPr>
              <a:t>dziecko podporządkowuje się zasadom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z zewnątrz na zasadzie kary i nagrody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(„co  mi się opłaca, co daje mi korzyść”)</a:t>
            </a:r>
          </a:p>
          <a:p>
            <a:r>
              <a:rPr lang="pl-PL" sz="2800" b="1">
                <a:solidFill>
                  <a:srgbClr val="000000"/>
                </a:solidFill>
                <a:latin typeface="Arial" charset="0"/>
              </a:rPr>
              <a:t>dziecko przechodzi z indywidualizmu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do uspołecznienia, ciągle jednak na zasadzie konformizmu, (przyjmuje takie stanowisko,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aby się nie narazić grupie)</a:t>
            </a:r>
          </a:p>
          <a:p>
            <a:r>
              <a:rPr lang="pl-PL" sz="2800" b="1">
                <a:solidFill>
                  <a:srgbClr val="000000"/>
                </a:solidFill>
                <a:latin typeface="Arial" charset="0"/>
              </a:rPr>
              <a:t>irracjonalno-zmienny sposób rozumowania,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	ocena siebie – pobłażliwa,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	ocena innych – surowa,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1026" descr="E:\(1) Z Internetu\Relacje w rodzinie 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6648450" cy="42957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9144000" cy="1143000"/>
          </a:xfrm>
        </p:spPr>
        <p:txBody>
          <a:bodyPr/>
          <a:lstStyle/>
          <a:p>
            <a:pPr algn="ctr"/>
            <a:r>
              <a:rPr lang="pl-PL" sz="4000" b="1">
                <a:solidFill>
                  <a:schemeClr val="tx1"/>
                </a:solidFill>
                <a:latin typeface="Arial" charset="0"/>
              </a:rPr>
              <a:t>FAZA KOŃCOWA </a:t>
            </a:r>
            <a:br>
              <a:rPr lang="pl-PL" sz="4000" b="1">
                <a:solidFill>
                  <a:schemeClr val="tx1"/>
                </a:solidFill>
                <a:latin typeface="Arial" charset="0"/>
              </a:rPr>
            </a:br>
            <a:r>
              <a:rPr lang="pl-PL" sz="4000" b="1">
                <a:solidFill>
                  <a:schemeClr val="tx1"/>
                </a:solidFill>
                <a:latin typeface="Arial" charset="0"/>
              </a:rPr>
              <a:t>- AUTONOMIA</a:t>
            </a:r>
            <a:endParaRPr lang="pl-PL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763000" cy="3352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pl-PL" sz="2800" b="1">
                <a:solidFill>
                  <a:srgbClr val="000000"/>
                </a:solidFill>
                <a:latin typeface="Arial" charset="0"/>
              </a:rPr>
              <a:t>postawa rozumno-altruistyczna, </a:t>
            </a:r>
          </a:p>
          <a:p>
            <a:pPr>
              <a:spcBef>
                <a:spcPct val="50000"/>
              </a:spcBef>
            </a:pPr>
            <a:r>
              <a:rPr lang="pl-PL" sz="2800" b="1">
                <a:solidFill>
                  <a:srgbClr val="000000"/>
                </a:solidFill>
                <a:latin typeface="Arial" charset="0"/>
              </a:rPr>
              <a:t>ocena czynów w sposób rozumny,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w oparciu o zinterioryzowane wartości. </a:t>
            </a:r>
          </a:p>
          <a:p>
            <a:pPr>
              <a:spcBef>
                <a:spcPct val="50000"/>
              </a:spcBef>
            </a:pPr>
            <a:r>
              <a:rPr lang="pl-PL" sz="2800" b="1">
                <a:solidFill>
                  <a:srgbClr val="000000"/>
                </a:solidFill>
                <a:latin typeface="Arial" charset="0"/>
              </a:rPr>
              <a:t>postępowanie stałe, konsekwentne, </a:t>
            </a:r>
            <a:br>
              <a:rPr lang="pl-PL" sz="2800" b="1">
                <a:solidFill>
                  <a:srgbClr val="000000"/>
                </a:solidFill>
                <a:latin typeface="Arial" charset="0"/>
              </a:rPr>
            </a:br>
            <a:r>
              <a:rPr lang="pl-PL" sz="2800" b="1">
                <a:solidFill>
                  <a:srgbClr val="000000"/>
                </a:solidFill>
                <a:latin typeface="Arial" charset="0"/>
              </a:rPr>
              <a:t>umiejętność przyznania się do błędu</a:t>
            </a:r>
            <a:r>
              <a:rPr lang="pl-PL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026" descr="E:\(1) Z Internetu\Relacje w rodzinie 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581775" cy="4343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0"/>
            <a:ext cx="8991600" cy="1143000"/>
          </a:xfrm>
        </p:spPr>
        <p:txBody>
          <a:bodyPr/>
          <a:lstStyle/>
          <a:p>
            <a:pPr algn="ctr"/>
            <a:r>
              <a:rPr lang="pl-PL" sz="8800" b="1">
                <a:latin typeface="Arial" charset="0"/>
              </a:rPr>
              <a:t>KOMUNIKACJA UCZUĆ</a:t>
            </a:r>
            <a:br>
              <a:rPr lang="pl-PL" sz="8800" b="1">
                <a:latin typeface="Arial" charset="0"/>
              </a:rPr>
            </a:br>
            <a:r>
              <a:rPr lang="pl-PL" sz="8800" b="1">
                <a:latin typeface="Arial" charset="0"/>
              </a:rPr>
              <a:t>W RODZINIE</a:t>
            </a:r>
            <a:endParaRPr lang="pl-PL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b="1">
                <a:latin typeface="Arial" charset="0"/>
              </a:rPr>
              <a:t>1. AKTYWNE I UWAŻNE SŁUCHANIE</a:t>
            </a:r>
            <a:endParaRPr lang="pl-P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077200" cy="3657600"/>
          </a:xfrm>
        </p:spPr>
        <p:txBody>
          <a:bodyPr/>
          <a:lstStyle/>
          <a:p>
            <a:pPr>
              <a:buClr>
                <a:schemeClr val="tx1"/>
              </a:buClr>
              <a:buSzPct val="50000"/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Zamiast słuchać </a:t>
            </a:r>
            <a:br>
              <a:rPr lang="pl-PL" sz="4000" b="1">
                <a:latin typeface="Arial" charset="0"/>
              </a:rPr>
            </a:br>
            <a:r>
              <a:rPr lang="pl-PL" sz="4000" b="1">
                <a:latin typeface="Arial" charset="0"/>
              </a:rPr>
              <a:t>jednym uchem ...</a:t>
            </a: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None/>
            </a:pPr>
            <a:endParaRPr lang="pl-PL" sz="4000" b="1">
              <a:latin typeface="Arial" charset="0"/>
            </a:endParaRPr>
          </a:p>
          <a:p>
            <a:pPr>
              <a:buClr>
                <a:schemeClr val="tx1"/>
              </a:buClr>
              <a:buSzPct val="50000"/>
              <a:buFont typeface="Monotype Sorts" pitchFamily="2" charset="2"/>
              <a:buNone/>
            </a:pPr>
            <a:r>
              <a:rPr lang="pl-PL" sz="4000" b="1">
                <a:latin typeface="Arial" charset="0"/>
              </a:rPr>
              <a:t>			... słuchaj dziecka </a:t>
            </a:r>
            <a:br>
              <a:rPr lang="pl-PL" sz="4000" b="1">
                <a:latin typeface="Arial" charset="0"/>
              </a:rPr>
            </a:br>
            <a:r>
              <a:rPr lang="pl-PL" sz="4000" b="1">
                <a:latin typeface="Arial" charset="0"/>
              </a:rPr>
              <a:t>				bardzo uważnie</a:t>
            </a:r>
            <a:endParaRPr lang="pl-PL" sz="3600" b="1">
              <a:solidFill>
                <a:srgbClr val="000000"/>
              </a:solidFill>
              <a:latin typeface="DawnCastle" pitchFamily="2" charset="0"/>
            </a:endParaRPr>
          </a:p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(1) Z Internetu\0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9144000" cy="49530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5334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/>
              <a:t>WARIANT I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BB6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438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l-PL" sz="36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-381000" y="2438400"/>
            <a:ext cx="9525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4000">
                <a:solidFill>
                  <a:srgbClr val="000000"/>
                </a:solidFill>
              </a:rPr>
              <a:t>Można się zniechęcić,</a:t>
            </a:r>
          </a:p>
          <a:p>
            <a:pPr algn="ctr"/>
            <a:r>
              <a:rPr lang="pl-PL" sz="4000">
                <a:solidFill>
                  <a:srgbClr val="000000"/>
                </a:solidFill>
              </a:rPr>
              <a:t>próbując dotrzeć do kogoś,</a:t>
            </a:r>
          </a:p>
          <a:p>
            <a:pPr algn="ctr"/>
            <a:endParaRPr lang="pl-PL" sz="4000">
              <a:solidFill>
                <a:srgbClr val="000000"/>
              </a:solidFill>
            </a:endParaRPr>
          </a:p>
          <a:p>
            <a:pPr algn="ctr"/>
            <a:r>
              <a:rPr lang="pl-PL" sz="4000">
                <a:solidFill>
                  <a:srgbClr val="000000"/>
                </a:solidFill>
              </a:rPr>
              <a:t>kto tylko udaje,</a:t>
            </a:r>
          </a:p>
          <a:p>
            <a:pPr algn="ctr"/>
            <a:r>
              <a:rPr lang="pl-PL" sz="4000">
                <a:solidFill>
                  <a:srgbClr val="000000"/>
                </a:solidFill>
              </a:rPr>
              <a:t>że słucha.</a:t>
            </a:r>
            <a:endParaRPr lang="pl-PL" sz="5400">
              <a:solidFill>
                <a:srgbClr val="000000"/>
              </a:solidFill>
              <a:latin typeface="DawnCastle" pitchFamily="2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fesjonalny">
  <a:themeElements>
    <a:clrScheme name="Profesjonalny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jona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esjonaln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jonalny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jonaln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jonalny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prezentacji\Profesjonalny.pot</Template>
  <TotalTime>574</TotalTime>
  <Words>339</Words>
  <Application>Microsoft Office PowerPoint</Application>
  <PresentationFormat>Pokaz na ekranie (4:3)</PresentationFormat>
  <Paragraphs>76</Paragraphs>
  <Slides>40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7" baseType="lpstr">
      <vt:lpstr>Times New Roman</vt:lpstr>
      <vt:lpstr>Monotype Sorts</vt:lpstr>
      <vt:lpstr>Arial</vt:lpstr>
      <vt:lpstr>DawnCastle</vt:lpstr>
      <vt:lpstr>Wingdings</vt:lpstr>
      <vt:lpstr>Profesjonalny</vt:lpstr>
      <vt:lpstr>Dokument Microsoft Word</vt:lpstr>
      <vt:lpstr>STRUKTURA   INTERAKCJI WYCHOWAWCZYCH  W RODZINIE</vt:lpstr>
      <vt:lpstr>Slajd 2</vt:lpstr>
      <vt:lpstr>Slajd 3</vt:lpstr>
      <vt:lpstr>Slajd 4</vt:lpstr>
      <vt:lpstr>Slajd 5</vt:lpstr>
      <vt:lpstr>KOMUNIKACJA UCZUĆ W RODZINIE</vt:lpstr>
      <vt:lpstr>1. AKTYWNE I UWAŻNE SŁUCHANIE</vt:lpstr>
      <vt:lpstr>Slajd 8</vt:lpstr>
      <vt:lpstr>Slajd 9</vt:lpstr>
      <vt:lpstr>Slajd 10</vt:lpstr>
      <vt:lpstr>Slajd 11</vt:lpstr>
      <vt:lpstr>Slajd 12</vt:lpstr>
      <vt:lpstr>WARTO PAMIĘTAĆ</vt:lpstr>
      <vt:lpstr>2. ZAAKCEPTUJ UCZUCIA DZIECKA</vt:lpstr>
      <vt:lpstr>Slajd 15</vt:lpstr>
      <vt:lpstr>Slajd 16</vt:lpstr>
      <vt:lpstr>WARTO PAMIĘTAĆ</vt:lpstr>
      <vt:lpstr>Slajd 18</vt:lpstr>
      <vt:lpstr>Slajd 19</vt:lpstr>
      <vt:lpstr>Slajd 20</vt:lpstr>
      <vt:lpstr>WARTO PAMIĘTAĆ</vt:lpstr>
      <vt:lpstr>3. ZAAKCEPTUJ  UCZUCIA DZIECKA</vt:lpstr>
      <vt:lpstr>Slajd 23</vt:lpstr>
      <vt:lpstr>Slajd 24</vt:lpstr>
      <vt:lpstr>Slajd 25</vt:lpstr>
      <vt:lpstr>Slajd 26</vt:lpstr>
      <vt:lpstr>Slajd 27</vt:lpstr>
      <vt:lpstr>WARTO PAMIĘTAĆ</vt:lpstr>
      <vt:lpstr>Slajd 29</vt:lpstr>
      <vt:lpstr>Slajd 30</vt:lpstr>
      <vt:lpstr>WYCHOWANIE  W RODZINIE W  ŚWIETLE PSYCHOLOGII</vt:lpstr>
      <vt:lpstr>Slajd 32</vt:lpstr>
      <vt:lpstr>1. „Dzieci są z natury altruistyczne i skłonne do współpracy”</vt:lpstr>
      <vt:lpstr>2. „Dzieci są istotami   racjonalnymi”</vt:lpstr>
      <vt:lpstr>3. „Powinno wystarczyć, że powiem dziecku coś raz, a dobrze.”</vt:lpstr>
      <vt:lpstr>4. „Dziecko nie powinno się  na nas złościć”</vt:lpstr>
      <vt:lpstr>FAZY  ROZWOJU</vt:lpstr>
      <vt:lpstr>FAZA POCZĄTKOWA - ANOMIA (OKRES DZIECIŃSTWA)</vt:lpstr>
      <vt:lpstr>FAZA ŚREDNIA - HETERONOMIA (okres młodzieńczy)</vt:lpstr>
      <vt:lpstr>FAZA KOŃCOWA  - AUTONOMIA</vt:lpstr>
    </vt:vector>
  </TitlesOfParts>
  <Company>Olsztyn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Wojtek Czupryński</dc:creator>
  <cp:lastModifiedBy>Wojtek</cp:lastModifiedBy>
  <cp:revision>28</cp:revision>
  <dcterms:created xsi:type="dcterms:W3CDTF">2010-02-27T08:55:13Z</dcterms:created>
  <dcterms:modified xsi:type="dcterms:W3CDTF">2021-11-30T09:51:06Z</dcterms:modified>
</cp:coreProperties>
</file>