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27" r:id="rId2"/>
    <p:sldId id="330" r:id="rId3"/>
    <p:sldId id="345" r:id="rId4"/>
    <p:sldId id="341" r:id="rId5"/>
    <p:sldId id="355" r:id="rId6"/>
    <p:sldId id="369" r:id="rId7"/>
    <p:sldId id="376" r:id="rId8"/>
    <p:sldId id="387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B9D"/>
    <a:srgbClr val="90F707"/>
    <a:srgbClr val="E1FCC8"/>
    <a:srgbClr val="F6F8B2"/>
    <a:srgbClr val="F7C3B3"/>
    <a:srgbClr val="FFFFC5"/>
    <a:srgbClr val="5DDD1D"/>
    <a:srgbClr val="FB3919"/>
    <a:srgbClr val="F1C46B"/>
    <a:srgbClr val="F0F37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roundedCorners val="1"/>
  <c:chart>
    <c:title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31"/>
          <c:dLbls>
            <c:dLbl>
              <c:idx val="0"/>
              <c:layout>
                <c:manualLayout>
                  <c:x val="-0.16772899047341328"/>
                  <c:y val="-9.6174007608988407E-2"/>
                </c:manualLayout>
              </c:layout>
              <c:showVal val="1"/>
            </c:dLbl>
            <c:dLbl>
              <c:idx val="1"/>
              <c:layout>
                <c:manualLayout>
                  <c:x val="7.0227532322348685E-2"/>
                  <c:y val="4.4504782739054664E-2"/>
                </c:manualLayout>
              </c:layout>
              <c:showVal val="1"/>
            </c:dLbl>
            <c:dLbl>
              <c:idx val="2"/>
              <c:layout>
                <c:manualLayout>
                  <c:x val="3.7854209196072748E-2"/>
                  <c:y val="7.813408991633391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 baseline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Arkusz1!$A$2:$A$5</c:f>
              <c:strCache>
                <c:ptCount val="3"/>
                <c:pt idx="0">
                  <c:v>mowa ciała</c:v>
                </c:pt>
                <c:pt idx="1">
                  <c:v>sposób mówienia</c:v>
                </c:pt>
                <c:pt idx="2">
                  <c:v>słowa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65</c:v>
                </c:pt>
                <c:pt idx="1">
                  <c:v>25</c:v>
                </c:pt>
                <c:pt idx="2">
                  <c:v>10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2400" kern="0" spc="0" baseline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2400" kern="0" spc="0" baseline="0">
                <a:solidFill>
                  <a:srgbClr val="EB655B"/>
                </a:solidFill>
                <a:latin typeface="sposób mówienia+Treść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2400" kern="0" spc="0" baseline="0">
                <a:solidFill>
                  <a:srgbClr val="92D050"/>
                </a:solidFill>
                <a:latin typeface="słowa"/>
              </a:defRPr>
            </a:pPr>
            <a:endParaRPr lang="pl-PL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.63275601487314126"/>
          <c:y val="0.6604558941001949"/>
          <c:w val="0.33668841742004529"/>
          <c:h val="0.24534120734908141"/>
        </c:manualLayout>
      </c:layout>
      <c:txPr>
        <a:bodyPr/>
        <a:lstStyle/>
        <a:p>
          <a:pPr>
            <a:defRPr sz="2400" kern="0" spc="0" baseline="0"/>
          </a:pPr>
          <a:endParaRPr lang="pl-PL"/>
        </a:p>
      </c:txPr>
    </c:legend>
    <c:plotVisOnly val="1"/>
  </c:chart>
  <c:spPr>
    <a:ln>
      <a:noFill/>
    </a:ln>
    <a:effectLst>
      <a:outerShdw blurRad="50800" dist="50800" dir="5400000" algn="ctr" rotWithShape="0">
        <a:schemeClr val="tx2">
          <a:lumMod val="60000"/>
          <a:lumOff val="40000"/>
        </a:schemeClr>
      </a:outerShdw>
    </a:effectLst>
  </c:spPr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55AA7F7-1E53-4330-AC93-27C404D3ABCC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80B20B-DD53-4C0E-9046-509E10843D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  <p:sp>
        <p:nvSpPr>
          <p:cNvPr id="4301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86644-AF24-4F44-9226-D2F5C40B55F1}" type="slidenum">
              <a:rPr lang="pl-PL" smtClean="0"/>
              <a:pPr/>
              <a:t>15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AB62B-C5B4-43F1-8834-CE46612ACEA5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4923-89EE-4050-B3C1-F473A7C3D3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F90A-303D-4ABC-BEEC-DFDBC61D8755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74CB-1326-4A24-ADF9-FBCA987F6B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034F9-99F9-4D85-9FA4-9E445AD0CEE6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3782-AE88-4745-9667-47C49AE0AC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59EE-B67C-4726-BFDF-70CD12C34A02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9FCBD-5CCE-402B-A0EA-8F9A8E382A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5CCA4-D5FB-4D92-9BCD-6C7038F9D9DE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47084-595D-40C6-8196-FD89FF8D6B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C67DC-06A6-4320-B6E6-0F9B54F75038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C1191-D2BF-4B83-B2BF-4FB9D99E8C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D78DD-C618-49EC-BE04-FAE6A757563F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A06BC-2101-4574-9C6F-4042F9AFCC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D3D79-59DC-4A00-9463-F6C0A88EBD10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8D2E0-61BB-445F-924C-F46749355F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903ED-A5D6-4F1A-9540-CEB8BBE5794F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A5BE-A0C7-4CEF-8312-E1FECCD089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E277-986F-458C-A3DC-C0A59E425532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03218-17B6-4BEC-A3D6-9FC7506107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93C50-C0B0-4A1A-80EA-D6C60DCE6020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07E21-9676-4F1C-A607-25FD35565B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6C31C5-1726-4135-88C3-5351A26A2D21}" type="datetimeFigureOut">
              <a:rPr lang="pl-PL"/>
              <a:pPr>
                <a:defRPr/>
              </a:pPr>
              <a:t>2021-10-29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1E1DD6-AA12-4CFE-97DC-2A9650F3E2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2928958"/>
          </a:xfrm>
        </p:spPr>
        <p:txBody>
          <a:bodyPr/>
          <a:lstStyle/>
          <a:p>
            <a:r>
              <a:rPr lang="pl-PL" sz="8000" b="1" dirty="0" smtClean="0">
                <a:solidFill>
                  <a:srgbClr val="FFC000"/>
                </a:solidFill>
              </a:rPr>
              <a:t/>
            </a:r>
            <a:br>
              <a:rPr lang="pl-PL" sz="8000" b="1" dirty="0" smtClean="0">
                <a:solidFill>
                  <a:srgbClr val="FFC000"/>
                </a:solidFill>
              </a:rPr>
            </a:br>
            <a:r>
              <a:rPr lang="pl-PL" sz="9600" b="1" dirty="0" smtClean="0">
                <a:solidFill>
                  <a:srgbClr val="FFC000"/>
                </a:solidFill>
              </a:rPr>
              <a:t>KOMUNIKACJA</a:t>
            </a:r>
            <a:r>
              <a:rPr lang="pl-PL" sz="8800" b="1" dirty="0" smtClean="0">
                <a:solidFill>
                  <a:srgbClr val="FFC000"/>
                </a:solidFill>
              </a:rPr>
              <a:t> </a:t>
            </a:r>
            <a:br>
              <a:rPr lang="pl-PL" sz="8800" b="1" dirty="0" smtClean="0">
                <a:solidFill>
                  <a:srgbClr val="FFC000"/>
                </a:solidFill>
              </a:rPr>
            </a:br>
            <a:r>
              <a:rPr lang="pl-PL" sz="8000" b="1" dirty="0" smtClean="0">
                <a:solidFill>
                  <a:srgbClr val="F6F8B2"/>
                </a:solidFill>
              </a:rPr>
              <a:t>W MAŁŻEŃSTWIE </a:t>
            </a:r>
            <a:br>
              <a:rPr lang="pl-PL" sz="8000" b="1" dirty="0" smtClean="0">
                <a:solidFill>
                  <a:srgbClr val="F6F8B2"/>
                </a:solidFill>
              </a:rPr>
            </a:br>
            <a:r>
              <a:rPr lang="pl-PL" sz="8000" b="1" dirty="0" smtClean="0">
                <a:solidFill>
                  <a:srgbClr val="F6F8B2"/>
                </a:solidFill>
              </a:rPr>
              <a:t>I RODZINIE</a:t>
            </a:r>
            <a:endParaRPr lang="pl-PL" sz="6600" b="1" dirty="0">
              <a:solidFill>
                <a:srgbClr val="F6F8B2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dirty="0" smtClean="0">
                <a:solidFill>
                  <a:srgbClr val="FFC000"/>
                </a:solidFill>
                <a:latin typeface="Arial" charset="0"/>
              </a:rPr>
              <a:t>ĆWICZENIE 1</a:t>
            </a:r>
            <a:endParaRPr lang="pl-PL" dirty="0" smtClean="0">
              <a:solidFill>
                <a:srgbClr val="FFC000"/>
              </a:solidFill>
            </a:endParaRP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Wyobraź sobie, że jesteś w biurze. Pracodawca prosi cię o wykonanie dodatkowej pracy. Chce, żeby była gotowa do 15.00. 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Masz zamiar zabrać się do niej natychmiast, ale z powodu łańcucha nagłych zdarzeń zupełnie 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o tym zapominasz. 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Dodatkowo pojawia się mnóstwo innych pilnych spraw. 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Ledwo się ze wszystkim wyrabiasz. 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6F8B2"/>
              </a:solidFill>
              <a:latin typeface="Arial CE" pitchFamily="34" charset="-1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539552" y="980728"/>
            <a:ext cx="8215313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FFFC5"/>
                </a:solidFill>
                <a:latin typeface="Arial CE" pitchFamily="34" charset="-18"/>
              </a:rPr>
              <a:t>	 </a:t>
            </a: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Kiedy ty i kilku współpracowników szykujecie się do domu, przychodzi twój szef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i prosi o to, co należało wykonać.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Szybko starasz się wytłumaczyć mu,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jak trudno ci było zrobić cokolwiek więcej.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On ci przerywa. Głośno, wściekłym głosem krzyczy: „Nie ciekawią mnie te tłumaczenia!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Co u diabła sobie wyobrażasz, że płacę ci za siedzenie!”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Kiedy otwierasz usta, żeby coś powiedzieć, on mówi: „Dyskusja skończona".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FFFC5"/>
              </a:solidFill>
              <a:latin typeface="Arial CE" pitchFamily="34" charset="-1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340768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FFFC5"/>
                </a:solidFill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Twoi współpracownicy udają, że nic nie słyszą. Kończysz zbierać swoje rzeczy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i opuszczasz biuro.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W drodze do domu spotykasz przyjaciela.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Nie ukrywasz zdenerwowania i opowiadasz mu, 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co cię spotkało.</a:t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/>
            </a:r>
            <a:b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	 Twój przyjaciel próbuje ci pomóc na sto różnych sposobów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FFFC5"/>
              </a:solidFill>
              <a:latin typeface="Arial CE" pitchFamily="34" charset="-1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	 </a:t>
            </a: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Nie ma się co martwić i tak się przejmować. To było prawdopodobnie po prostu zmęczenie, </a:t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a ty wyolbrzymiasz całą sprawę. </a:t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	Na pewno nie jest tak źle. </a:t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	No, uśmiechnij się. Tak ładnie wyglądasz, kiedy się uśmiechasz</a:t>
            </a:r>
            <a:br>
              <a:rPr lang="pl-PL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chemeClr val="tx2">
                  <a:lumMod val="20000"/>
                  <a:lumOff val="80000"/>
                </a:schemeClr>
              </a:solidFill>
              <a:latin typeface="Arial CE" pitchFamily="34" charset="-18"/>
            </a:endParaRPr>
          </a:p>
        </p:txBody>
      </p:sp>
      <p:sp>
        <p:nvSpPr>
          <p:cNvPr id="30723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CE" pitchFamily="34" charset="-18"/>
              </a:rPr>
              <a:t>ZAPRZECZANIE UCZUCIOM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FFFC5"/>
                </a:solidFill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FFFFC5"/>
                </a:solidFill>
                <a:latin typeface="Arial CE" pitchFamily="34" charset="-18"/>
              </a:rPr>
              <a:t> </a:t>
            </a: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No cóż, takie jest życie. </a:t>
            </a:r>
            <a:b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	Sprawy nie zawsze układają się tak, jak chcemy. </a:t>
            </a:r>
            <a:b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	Musisz się nauczyć przyjmować życie takie, jakim jest. </a:t>
            </a:r>
            <a:b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	Na tym świecie nic nie jest doskonałe.</a:t>
            </a:r>
            <a: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FFFFC5"/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FFFC5"/>
              </a:solidFill>
              <a:latin typeface="Arial CE" pitchFamily="34" charset="-18"/>
            </a:endParaRPr>
          </a:p>
        </p:txBody>
      </p:sp>
      <p:sp>
        <p:nvSpPr>
          <p:cNvPr id="31747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rgbClr val="90F707"/>
                </a:solidFill>
                <a:latin typeface="Arial CE" pitchFamily="34" charset="-18"/>
              </a:rPr>
              <a:t>ODPOWIEDŹ FILOZOFICZNA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 Wiesz, co myślę? Jutro rano idź prosto do biura twojego szefa i powiedz: „Przyznaję, to był błąd”. </a:t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	Potem skończ rozpoczętą pracę. </a:t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/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	Nie przejmuj się zaistniałą sytuacją, </a:t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a jeśli zależy ci na utrzymaniu tej posady, </a:t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zrobisz wszystko, aby podobna sprawa </a:t>
            </a:r>
            <a:b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7C3B3"/>
                </a:solidFill>
                <a:latin typeface="Arial CE" pitchFamily="34" charset="-18"/>
              </a:rPr>
              <a:t>nie zdarzyła się nigdy więcej.</a:t>
            </a:r>
            <a: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F7C3B3"/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7C3B3"/>
              </a:solidFill>
              <a:latin typeface="Arial CE" pitchFamily="34" charset="-18"/>
            </a:endParaRPr>
          </a:p>
        </p:txBody>
      </p:sp>
      <p:sp>
        <p:nvSpPr>
          <p:cNvPr id="32771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Arial CE" pitchFamily="34" charset="-18"/>
              </a:rPr>
              <a:t>„DOBRA RADA”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Co to były za sprawy nie cierpiące zwłoki, które przeszkodziły wykonać ci specjalne polecenie twojego szefa?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Czy nie było oczywiste, że będzie zły, jeżeli nie wykonasz tego natychmiast?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Czy zdarzyło ci się przedtem coś podobnego? </a:t>
            </a:r>
            <a:b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F6F8B2"/>
                </a:solidFill>
                <a:latin typeface="Arial CE" pitchFamily="34" charset="-18"/>
              </a:rPr>
              <a:t>	Dlaczego nie przyszło ci do głowy, by pójść za nim i zaraz mu wszystko wyjaśnić"? </a:t>
            </a:r>
            <a: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F6F8B2"/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F6F8B2"/>
              </a:solidFill>
              <a:latin typeface="Arial CE" pitchFamily="34" charset="-18"/>
            </a:endParaRPr>
          </a:p>
        </p:txBody>
      </p:sp>
      <p:sp>
        <p:nvSpPr>
          <p:cNvPr id="33795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  <a:latin typeface="Arial CE" pitchFamily="34" charset="-18"/>
              </a:rPr>
              <a:t>„DOCIEKLIWE PYTANIA”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i="1" dirty="0" smtClean="0">
                <a:latin typeface="Arial CE" pitchFamily="34" charset="-18"/>
              </a:rPr>
              <a:t>	</a:t>
            </a: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Wiesz, a ja rozumiem reakcję twojego szefa. Żyje prawdopodobnie w ogromnym napięciu. </a:t>
            </a:r>
            <a:b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rgbClr val="E1FCC8"/>
                </a:solidFill>
                <a:latin typeface="Arial CE" pitchFamily="34" charset="-18"/>
              </a:rPr>
              <a:t>	Masz szczęście, że częściej nie traci cierpliwości.</a:t>
            </a:r>
            <a: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rgbClr val="E1FCC8"/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rgbClr val="E1FCC8"/>
              </a:solidFill>
              <a:latin typeface="Arial CE" pitchFamily="34" charset="-18"/>
            </a:endParaRPr>
          </a:p>
        </p:txBody>
      </p:sp>
      <p:sp>
        <p:nvSpPr>
          <p:cNvPr id="3481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rgbClr val="90F707"/>
                </a:solidFill>
                <a:latin typeface="Arial CE" pitchFamily="34" charset="-18"/>
              </a:rPr>
              <a:t>„OBRONA DRUGIEJ OSOBY”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 marL="0">
              <a:spcBef>
                <a:spcPct val="0"/>
              </a:spcBef>
              <a:buFont typeface="Monotype Sorts" pitchFamily="2" charset="2"/>
              <a:buNone/>
            </a:pPr>
            <a: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>	Czy nie wydawało ci się nigdy, </a:t>
            </a:r>
            <a:b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>że prawdziwym powodem twojego zdenerwowania jest to, iż szef przypomina ci osobę twojego ojca? </a:t>
            </a:r>
            <a:b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>	Jako dziecko przypuszczalnie ogarniał cię lęk, by nie zdenerwować ojca, i kiedy szef cię zbeształ, wróciły znowu twoje dziecięce zahamowania. Czy mam rację? </a:t>
            </a:r>
            <a:r>
              <a:rPr lang="pl-P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/>
            </a:r>
            <a:br>
              <a:rPr lang="pl-P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</a:br>
            <a:r>
              <a:rPr lang="pl-P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CE" pitchFamily="34" charset="-18"/>
              </a:rPr>
              <a:t>	</a:t>
            </a:r>
          </a:p>
          <a:p>
            <a:pPr marL="0">
              <a:spcBef>
                <a:spcPct val="0"/>
              </a:spcBef>
              <a:buFont typeface="Monotype Sorts" pitchFamily="2" charset="2"/>
              <a:buNone/>
            </a:pPr>
            <a:endParaRPr lang="pl-PL" sz="28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CE" pitchFamily="34" charset="-18"/>
            </a:endParaRPr>
          </a:p>
        </p:txBody>
      </p:sp>
      <p:sp>
        <p:nvSpPr>
          <p:cNvPr id="35843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CE" pitchFamily="34" charset="-18"/>
              </a:rPr>
              <a:t>PSYCHOANALITYK AMATOR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714488"/>
            <a:ext cx="3978816" cy="3286148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225536"/>
          </a:xfrm>
        </p:spPr>
        <p:txBody>
          <a:bodyPr/>
          <a:lstStyle/>
          <a:p>
            <a:r>
              <a:rPr lang="pl-PL" sz="5400" b="1" dirty="0" smtClean="0">
                <a:solidFill>
                  <a:srgbClr val="F53745"/>
                </a:solidFill>
              </a:rPr>
              <a:t>BARIERY </a:t>
            </a:r>
            <a:br>
              <a:rPr lang="pl-PL" sz="5400" b="1" dirty="0" smtClean="0">
                <a:solidFill>
                  <a:srgbClr val="F53745"/>
                </a:solidFill>
              </a:rPr>
            </a:br>
            <a:r>
              <a:rPr lang="pl-PL" sz="5400" b="1" dirty="0" smtClean="0">
                <a:solidFill>
                  <a:srgbClr val="F53745"/>
                </a:solidFill>
              </a:rPr>
              <a:t>W PROCESIE KOMUNIKACJI</a:t>
            </a:r>
            <a:endParaRPr lang="pl-PL" sz="5400" b="1" dirty="0">
              <a:solidFill>
                <a:srgbClr val="F53745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42910" y="1857364"/>
            <a:ext cx="8929750" cy="309720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sz="2800" b="1" dirty="0" smtClean="0">
                <a:solidFill>
                  <a:srgbClr val="5873FA"/>
                </a:solidFill>
              </a:rPr>
              <a:t>FIZYCZNE</a:t>
            </a:r>
          </a:p>
          <a:p>
            <a:pPr marL="914400" lvl="1" indent="-514350">
              <a:buFont typeface="Calibri" pitchFamily="34" charset="0"/>
              <a:buChar char="–"/>
            </a:pPr>
            <a:r>
              <a:rPr lang="pl-PL" sz="2400" b="1" dirty="0" smtClean="0">
                <a:solidFill>
                  <a:srgbClr val="AA9FFB"/>
                </a:solidFill>
              </a:rPr>
              <a:t>hałas</a:t>
            </a:r>
          </a:p>
          <a:p>
            <a:pPr marL="914400" lvl="1" indent="-514350">
              <a:buFont typeface="Calibri" pitchFamily="34" charset="0"/>
              <a:buChar char="–"/>
            </a:pPr>
            <a:r>
              <a:rPr lang="pl-PL" sz="2400" b="1" dirty="0" smtClean="0">
                <a:solidFill>
                  <a:srgbClr val="AA9FFB"/>
                </a:solidFill>
              </a:rPr>
              <a:t>zła akustyka</a:t>
            </a:r>
          </a:p>
          <a:p>
            <a:pPr marL="914400" lvl="1" indent="-514350">
              <a:buNone/>
            </a:pPr>
            <a:endParaRPr lang="pl-PL" sz="2400" b="1" dirty="0" smtClean="0">
              <a:solidFill>
                <a:srgbClr val="FB4021"/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pl-PL" sz="2800" b="1" dirty="0" smtClean="0">
                <a:solidFill>
                  <a:srgbClr val="5873FA"/>
                </a:solidFill>
              </a:rPr>
              <a:t>SEMANTYCZNE</a:t>
            </a:r>
          </a:p>
          <a:p>
            <a:pPr marL="914400" lvl="1" indent="-514350">
              <a:buFont typeface="Calibri" pitchFamily="34" charset="0"/>
              <a:buChar char="–"/>
            </a:pPr>
            <a:r>
              <a:rPr lang="pl-PL" sz="2400" b="1" dirty="0" smtClean="0">
                <a:solidFill>
                  <a:srgbClr val="AA9FFB"/>
                </a:solidFill>
              </a:rPr>
              <a:t>brak precyzji</a:t>
            </a:r>
          </a:p>
          <a:p>
            <a:pPr marL="914400" lvl="1" indent="-514350">
              <a:buFont typeface="Calibri" pitchFamily="34" charset="0"/>
              <a:buChar char="–"/>
            </a:pPr>
            <a:r>
              <a:rPr lang="pl-PL" sz="2400" b="1" dirty="0" smtClean="0">
                <a:solidFill>
                  <a:srgbClr val="AA9FFB"/>
                </a:solidFill>
              </a:rPr>
              <a:t>sztuczne, wyszukane słownictwo</a:t>
            </a:r>
          </a:p>
          <a:p>
            <a:pPr marL="914400" lvl="1" indent="-514350">
              <a:buFont typeface="Calibri" pitchFamily="34" charset="0"/>
              <a:buChar char="–"/>
            </a:pPr>
            <a:endParaRPr lang="pl-PL" sz="2400" b="1" dirty="0" smtClean="0">
              <a:solidFill>
                <a:srgbClr val="FD917F"/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pl-PL" sz="2800" b="1" dirty="0" smtClean="0">
                <a:solidFill>
                  <a:srgbClr val="5873FA"/>
                </a:solidFill>
              </a:rPr>
              <a:t>PSYCHOLOGICZNE</a:t>
            </a:r>
          </a:p>
          <a:p>
            <a:pPr marL="914400" lvl="1" indent="-514350">
              <a:buFont typeface="Calibri" pitchFamily="34" charset="0"/>
              <a:buChar char="–"/>
            </a:pPr>
            <a:r>
              <a:rPr lang="pl-PL" sz="2400" b="1" dirty="0" smtClean="0">
                <a:solidFill>
                  <a:srgbClr val="AA9FFB"/>
                </a:solidFill>
              </a:rPr>
              <a:t>uprzedzenie, blokada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225536"/>
          </a:xfrm>
        </p:spPr>
        <p:txBody>
          <a:bodyPr/>
          <a:lstStyle/>
          <a:p>
            <a:r>
              <a:rPr lang="pl-PL" sz="5400" b="1" dirty="0" smtClean="0">
                <a:solidFill>
                  <a:srgbClr val="AA9FFB"/>
                </a:solidFill>
              </a:rPr>
              <a:t>KANAŁY KOMUNIKACJI </a:t>
            </a:r>
            <a:br>
              <a:rPr lang="pl-PL" sz="5400" b="1" dirty="0" smtClean="0">
                <a:solidFill>
                  <a:srgbClr val="AA9FFB"/>
                </a:solidFill>
              </a:rPr>
            </a:br>
            <a:r>
              <a:rPr lang="pl-PL" sz="3600" b="1" dirty="0" smtClean="0">
                <a:solidFill>
                  <a:srgbClr val="AA9FFB"/>
                </a:solidFill>
              </a:rPr>
              <a:t>I ZASADY ICH POPRAWNEGO STOSOWANIA</a:t>
            </a:r>
            <a:endParaRPr lang="pl-PL" sz="5400" b="1" dirty="0">
              <a:solidFill>
                <a:srgbClr val="AA9FFB"/>
              </a:solidFill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32"/>
          </a:xfrm>
        </p:spPr>
        <p:txBody>
          <a:bodyPr/>
          <a:lstStyle/>
          <a:p>
            <a:r>
              <a:rPr lang="pl-PL" sz="5400" b="1" dirty="0" smtClean="0">
                <a:solidFill>
                  <a:srgbClr val="56B311"/>
                </a:solidFill>
              </a:rPr>
              <a:t>KOMUNIKACJA WERBALNA</a:t>
            </a:r>
            <a:endParaRPr lang="pl-PL" sz="5400" b="1" dirty="0">
              <a:solidFill>
                <a:srgbClr val="2A980C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572164"/>
          </a:xfrm>
        </p:spPr>
        <p:txBody>
          <a:bodyPr/>
          <a:lstStyle/>
          <a:p>
            <a:pPr>
              <a:buNone/>
            </a:pPr>
            <a:r>
              <a:rPr lang="pl-PL" sz="2800" b="1" dirty="0" smtClean="0">
                <a:solidFill>
                  <a:srgbClr val="56B311"/>
                </a:solidFill>
              </a:rPr>
              <a:t>PRZEJRZYSTA I LOGICZNA STRUKTURA</a:t>
            </a:r>
            <a:r>
              <a:rPr lang="pl-PL" b="1" dirty="0" smtClean="0">
                <a:solidFill>
                  <a:srgbClr val="56B31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wychwycenie głównych tez 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mądra wybiórczość</a:t>
            </a:r>
          </a:p>
          <a:p>
            <a:pPr>
              <a:buNone/>
            </a:pPr>
            <a:endParaRPr lang="pl-PL" sz="1200" b="1" dirty="0" smtClean="0">
              <a:solidFill>
                <a:srgbClr val="56B311"/>
              </a:solidFill>
            </a:endParaRPr>
          </a:p>
          <a:p>
            <a:pPr>
              <a:buNone/>
            </a:pPr>
            <a:r>
              <a:rPr lang="pl-PL" sz="2800" b="1" dirty="0" smtClean="0">
                <a:solidFill>
                  <a:srgbClr val="56B311"/>
                </a:solidFill>
              </a:rPr>
              <a:t>WŁAŚCIWE TEMPO I INTONACJA</a:t>
            </a:r>
          </a:p>
          <a:p>
            <a:pPr>
              <a:buNone/>
            </a:pPr>
            <a:r>
              <a:rPr lang="pl-PL" sz="2600" dirty="0" smtClean="0">
                <a:solidFill>
                  <a:srgbClr val="B4F385"/>
                </a:solidFill>
              </a:rPr>
              <a:t>Głos ma:</a:t>
            </a:r>
          </a:p>
          <a:p>
            <a:pPr lvl="1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B4F385"/>
                </a:solidFill>
              </a:rPr>
              <a:t>zarażać energią i zainteresowaniem, </a:t>
            </a:r>
          </a:p>
          <a:p>
            <a:pPr lvl="1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B4F385"/>
                </a:solidFill>
              </a:rPr>
              <a:t>wyrażać naturalne emocje (jeśli słuchacze mają coś sobie wyobrażać – należy mówić szybciej; aby odbiorcom umożliwić głębszą refleksję należy mówić wolniej);</a:t>
            </a:r>
          </a:p>
          <a:p>
            <a:pPr lvl="1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B4F385"/>
                </a:solidFill>
              </a:rPr>
              <a:t>być zgodny ze słowami; </a:t>
            </a:r>
          </a:p>
          <a:p>
            <a:pPr lvl="1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B4F385"/>
                </a:solidFill>
              </a:rPr>
              <a:t>odpowiedni rytm (potrzebne są przyspieszenia, zwolnienia, zawieszenie głosu, tak jak w muzyce, aby uchronić się przed monotonią).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6"/>
          </a:xfrm>
        </p:spPr>
        <p:txBody>
          <a:bodyPr/>
          <a:lstStyle/>
          <a:p>
            <a:r>
              <a:rPr lang="pl-PL" b="1" dirty="0" smtClean="0">
                <a:solidFill>
                  <a:srgbClr val="56B311"/>
                </a:solidFill>
              </a:rPr>
              <a:t>JĘZYK</a:t>
            </a:r>
            <a:endParaRPr lang="pl-PL" b="1" dirty="0">
              <a:solidFill>
                <a:srgbClr val="2A980C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572164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800" b="1" dirty="0" smtClean="0">
                <a:solidFill>
                  <a:srgbClr val="5DDD1D"/>
                </a:solidFill>
              </a:rPr>
              <a:t>SŁOWNICTWO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poprawność, precyzyjność, 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dostępność dla słuchacza (język prosty, ale nie prostacki);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urozmaicone słownictwo;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B4F385"/>
                </a:solidFill>
              </a:rPr>
              <a:t>unikać żargonu;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800" b="1" dirty="0" smtClean="0">
                <a:solidFill>
                  <a:srgbClr val="5DDD1D"/>
                </a:solidFill>
              </a:rPr>
              <a:t>MÓWIĆ W STRONIE CZYNNEJ</a:t>
            </a:r>
            <a:endParaRPr lang="pl-PL" sz="2800" dirty="0" smtClean="0">
              <a:solidFill>
                <a:srgbClr val="B4F385"/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800" b="1" dirty="0" smtClean="0">
                <a:solidFill>
                  <a:srgbClr val="5DDD1D"/>
                </a:solidFill>
              </a:rPr>
              <a:t>BUDOWAĆ KRÓTKIE ZDANIA</a:t>
            </a:r>
            <a:endParaRPr lang="pl-PL" sz="2800" dirty="0" smtClean="0">
              <a:solidFill>
                <a:srgbClr val="B4F385"/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800" b="1" dirty="0" smtClean="0">
                <a:solidFill>
                  <a:srgbClr val="5DDD1D"/>
                </a:solidFill>
              </a:rPr>
              <a:t>WYSTRZEGAĆ SIĘ WIELOWĄTKOWOŚCI</a:t>
            </a:r>
            <a:endParaRPr lang="pl-PL" sz="2800" dirty="0" smtClean="0">
              <a:solidFill>
                <a:srgbClr val="B4F385"/>
              </a:solidFill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400" dirty="0" smtClean="0">
                <a:solidFill>
                  <a:srgbClr val="B4F385"/>
                </a:solidFill>
              </a:rPr>
              <a:t>dygresje nie mogą rozbijać głównej myśli.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400" dirty="0" smtClean="0">
                <a:solidFill>
                  <a:srgbClr val="B4F385"/>
                </a:solidFill>
              </a:rPr>
              <a:t>„Każdy mówca musi pamiętać, skąd jedzie i dokąd dojeżdża”.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800" b="1" dirty="0" smtClean="0">
                <a:solidFill>
                  <a:srgbClr val="5DDD1D"/>
                </a:solidFill>
              </a:rPr>
              <a:t>UŻYWAĆ JĘZYKA OBRAZÓW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pl-PL" sz="2400" dirty="0" smtClean="0">
                <a:solidFill>
                  <a:srgbClr val="B4F385"/>
                </a:solidFill>
              </a:rPr>
              <a:t>obraz uruchamia w człowieku głębokie procesy </a:t>
            </a:r>
            <a:br>
              <a:rPr lang="pl-PL" sz="2400" dirty="0" smtClean="0">
                <a:solidFill>
                  <a:srgbClr val="B4F385"/>
                </a:solidFill>
              </a:rPr>
            </a:br>
            <a:r>
              <a:rPr lang="pl-PL" sz="2400" dirty="0" smtClean="0">
                <a:solidFill>
                  <a:srgbClr val="B4F385"/>
                </a:solidFill>
              </a:rPr>
              <a:t>psychiczne i duchowe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536"/>
          </a:xfrm>
        </p:spPr>
        <p:txBody>
          <a:bodyPr/>
          <a:lstStyle/>
          <a:p>
            <a:pPr lvl="0"/>
            <a:r>
              <a:rPr lang="pl-PL" sz="4800" b="1" dirty="0" smtClean="0">
                <a:solidFill>
                  <a:srgbClr val="FFFF00"/>
                </a:solidFill>
              </a:rPr>
              <a:t>KOMUNIKACJA NIEWERBALNA</a:t>
            </a:r>
            <a:endParaRPr lang="pl-PL" sz="4800" b="1" dirty="0" smtClean="0">
              <a:solidFill>
                <a:srgbClr val="FFC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6572296"/>
          </a:xfrm>
        </p:spPr>
        <p:txBody>
          <a:bodyPr/>
          <a:lstStyle/>
          <a:p>
            <a:r>
              <a:rPr lang="pl-PL" sz="2800" dirty="0" smtClean="0">
                <a:solidFill>
                  <a:srgbClr val="FFFF00"/>
                </a:solidFill>
              </a:rPr>
              <a:t>ogólny wygląd </a:t>
            </a:r>
            <a:r>
              <a:rPr lang="pl-PL" sz="2800" dirty="0" smtClean="0">
                <a:solidFill>
                  <a:srgbClr val="F6F8B2"/>
                </a:solidFill>
              </a:rPr>
              <a:t>– pierwsze 10 sekund;</a:t>
            </a:r>
          </a:p>
          <a:p>
            <a:r>
              <a:rPr lang="pl-PL" sz="2800" dirty="0" smtClean="0">
                <a:solidFill>
                  <a:srgbClr val="FFFF00"/>
                </a:solidFill>
              </a:rPr>
              <a:t>kontakt wzrokowy </a:t>
            </a:r>
            <a:r>
              <a:rPr lang="pl-PL" sz="2800" dirty="0" smtClean="0">
                <a:solidFill>
                  <a:srgbClr val="F6F8B2"/>
                </a:solidFill>
              </a:rPr>
              <a:t>– dostrzeganie wszystkich;</a:t>
            </a:r>
          </a:p>
          <a:p>
            <a:r>
              <a:rPr lang="pl-PL" sz="2800" dirty="0" smtClean="0">
                <a:solidFill>
                  <a:srgbClr val="FFFF00"/>
                </a:solidFill>
              </a:rPr>
              <a:t>kinezyka </a:t>
            </a:r>
            <a:r>
              <a:rPr lang="pl-PL" sz="2800" dirty="0" smtClean="0">
                <a:solidFill>
                  <a:srgbClr val="FFFFC5"/>
                </a:solidFill>
              </a:rPr>
              <a:t>– układ ciała, sylwetka, postawa nie może 	rozpraszać (bujanie, przechylanie, garbienie);</a:t>
            </a:r>
          </a:p>
          <a:p>
            <a:r>
              <a:rPr lang="pl-PL" sz="2800" dirty="0" smtClean="0">
                <a:solidFill>
                  <a:srgbClr val="FFFF00"/>
                </a:solidFill>
              </a:rPr>
              <a:t>gestykulacja </a:t>
            </a:r>
            <a:r>
              <a:rPr lang="pl-PL" sz="2800" dirty="0" smtClean="0">
                <a:solidFill>
                  <a:srgbClr val="FFFFC5"/>
                </a:solidFill>
              </a:rPr>
              <a:t>– może pomagać (podkreślić sedno rzeczy), </a:t>
            </a:r>
            <a:br>
              <a:rPr lang="pl-PL" sz="2800" dirty="0" smtClean="0">
                <a:solidFill>
                  <a:srgbClr val="FFFFC5"/>
                </a:solidFill>
              </a:rPr>
            </a:br>
            <a:r>
              <a:rPr lang="pl-PL" sz="2800" dirty="0" smtClean="0">
                <a:solidFill>
                  <a:srgbClr val="FFFFC5"/>
                </a:solidFill>
              </a:rPr>
              <a:t>	 – może przeszkadzać (gdy gestykulacji jest zbyt dużo 		lub jest niezgodna z komunikatem werbalnym);</a:t>
            </a:r>
          </a:p>
          <a:p>
            <a:r>
              <a:rPr lang="pl-PL" sz="2800" dirty="0" smtClean="0">
                <a:solidFill>
                  <a:srgbClr val="FFFF00"/>
                </a:solidFill>
              </a:rPr>
              <a:t>mimika </a:t>
            </a:r>
            <a:r>
              <a:rPr lang="pl-PL" sz="2800" dirty="0" smtClean="0">
                <a:solidFill>
                  <a:srgbClr val="FFFFC5"/>
                </a:solidFill>
              </a:rPr>
              <a:t>– wyraz twarzy to największa informacja </a:t>
            </a:r>
            <a:br>
              <a:rPr lang="pl-PL" sz="2800" dirty="0" smtClean="0">
                <a:solidFill>
                  <a:srgbClr val="FFFFC5"/>
                </a:solidFill>
              </a:rPr>
            </a:br>
            <a:r>
              <a:rPr lang="pl-PL" sz="2800" dirty="0" smtClean="0">
                <a:solidFill>
                  <a:srgbClr val="FFFFC5"/>
                </a:solidFill>
              </a:rPr>
              <a:t>		o stanie emocjonalnym</a:t>
            </a:r>
            <a:r>
              <a:rPr lang="pl-PL" sz="28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pl-PL" sz="2800" dirty="0" err="1" smtClean="0">
                <a:solidFill>
                  <a:srgbClr val="FFFF00"/>
                </a:solidFill>
              </a:rPr>
              <a:t>haptyka</a:t>
            </a:r>
            <a:r>
              <a:rPr lang="pl-PL" sz="2800" dirty="0" smtClean="0">
                <a:solidFill>
                  <a:srgbClr val="FFFF00"/>
                </a:solidFill>
              </a:rPr>
              <a:t> </a:t>
            </a:r>
            <a:r>
              <a:rPr lang="pl-PL" sz="2800" dirty="0" smtClean="0">
                <a:solidFill>
                  <a:srgbClr val="FFFFC5"/>
                </a:solidFill>
              </a:rPr>
              <a:t>– dotyk i kontakt fizyczny</a:t>
            </a:r>
          </a:p>
          <a:p>
            <a:pPr lvl="0"/>
            <a:r>
              <a:rPr lang="pl-PL" sz="2800" dirty="0" err="1" smtClean="0">
                <a:solidFill>
                  <a:srgbClr val="FFFF00"/>
                </a:solidFill>
              </a:rPr>
              <a:t>proksemika</a:t>
            </a:r>
            <a:r>
              <a:rPr lang="pl-PL" sz="2800" dirty="0" smtClean="0">
                <a:solidFill>
                  <a:srgbClr val="FFFF00"/>
                </a:solidFill>
              </a:rPr>
              <a:t> </a:t>
            </a:r>
            <a:r>
              <a:rPr lang="pl-PL" sz="2800" dirty="0" smtClean="0">
                <a:solidFill>
                  <a:srgbClr val="FFFFC5"/>
                </a:solidFill>
              </a:rPr>
              <a:t>– dobre zagospodarowanie przestrzeni, 			odległość, dystans</a:t>
            </a:r>
          </a:p>
          <a:p>
            <a:pPr lvl="0"/>
            <a:endParaRPr lang="pl-PL" sz="3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928694"/>
          </a:xfrm>
        </p:spPr>
        <p:txBody>
          <a:bodyPr/>
          <a:lstStyle/>
          <a:p>
            <a:r>
              <a:rPr lang="pl-PL" sz="4800" b="1" dirty="0" smtClean="0">
                <a:solidFill>
                  <a:srgbClr val="FB4021"/>
                </a:solidFill>
              </a:rPr>
              <a:t>PODSTAWOWE ZASADY</a:t>
            </a:r>
            <a:endParaRPr lang="pl-PL" sz="4800" b="1" dirty="0">
              <a:solidFill>
                <a:srgbClr val="EA2808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572296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uważać na jego / jej słabe strony. </a:t>
            </a:r>
            <a:r>
              <a:rPr lang="pl-PL" sz="2800" dirty="0" smtClean="0">
                <a:solidFill>
                  <a:srgbClr val="FDAB9D"/>
                </a:solidFill>
              </a:rPr>
              <a:t>Wszyscy je mamy, trzeba je uszanować i nie wykorzystywać ich po to, by go </a:t>
            </a:r>
            <a:r>
              <a:rPr lang="pl-PL" sz="2800" dirty="0" smtClean="0">
                <a:solidFill>
                  <a:srgbClr val="FDAB9D"/>
                </a:solidFill>
              </a:rPr>
              <a:t>zranić.</a:t>
            </a:r>
            <a:r>
              <a:rPr lang="pl-PL" sz="2800" dirty="0" smtClean="0">
                <a:solidFill>
                  <a:srgbClr val="FB3919"/>
                </a:solidFill>
              </a:rPr>
              <a:t> </a:t>
            </a:r>
            <a:r>
              <a:rPr lang="pl-PL" sz="2800" dirty="0" smtClean="0">
                <a:solidFill>
                  <a:srgbClr val="FB3919"/>
                </a:solidFill>
              </a:rPr>
              <a:t> </a:t>
            </a:r>
            <a:endParaRPr lang="pl-PL" dirty="0" smtClean="0">
              <a:solidFill>
                <a:srgbClr val="FB3919"/>
              </a:solidFill>
            </a:endParaRP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nie oceniać drugiego.  </a:t>
            </a:r>
            <a:r>
              <a:rPr lang="pl-PL" sz="2800" dirty="0" smtClean="0">
                <a:solidFill>
                  <a:srgbClr val="FDAB9D"/>
                </a:solidFill>
              </a:rPr>
              <a:t>Należy przede wszystkim mówić w </a:t>
            </a:r>
            <a:r>
              <a:rPr lang="pl-PL" sz="2800" dirty="0" smtClean="0">
                <a:solidFill>
                  <a:srgbClr val="FDAB9D"/>
                </a:solidFill>
              </a:rPr>
              <a:t>pierwszej </a:t>
            </a:r>
            <a:r>
              <a:rPr lang="pl-PL" sz="2800" dirty="0" smtClean="0">
                <a:solidFill>
                  <a:srgbClr val="FDAB9D"/>
                </a:solidFill>
              </a:rPr>
              <a:t>osobie liczby pojedynczej, czyli mówić o swoich uczuciach. Wtedy zmniejsza się ryzyko oceniania drugiej strony. </a:t>
            </a:r>
            <a:endParaRPr lang="pl-PL" dirty="0" smtClean="0">
              <a:solidFill>
                <a:srgbClr val="FDAB9D"/>
              </a:solidFill>
            </a:endParaRP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 </a:t>
            </a:r>
            <a:r>
              <a:rPr lang="pl-PL" dirty="0" smtClean="0">
                <a:solidFill>
                  <a:srgbClr val="FB3919"/>
                </a:solidFill>
              </a:rPr>
              <a:t>należy </a:t>
            </a:r>
            <a:r>
              <a:rPr lang="pl-PL" dirty="0" smtClean="0">
                <a:solidFill>
                  <a:srgbClr val="FB3919"/>
                </a:solidFill>
              </a:rPr>
              <a:t>wyeliminować niektóre </a:t>
            </a:r>
            <a:r>
              <a:rPr lang="pl-PL" dirty="0" smtClean="0">
                <a:solidFill>
                  <a:srgbClr val="FB3919"/>
                </a:solidFill>
              </a:rPr>
              <a:t>słowa. </a:t>
            </a:r>
            <a:r>
              <a:rPr lang="pl-PL" sz="2800" dirty="0" smtClean="0">
                <a:solidFill>
                  <a:srgbClr val="FDAB9D"/>
                </a:solidFill>
              </a:rPr>
              <a:t>Szczególnie niebezpieczne są: „zawsze”, „nigdy”, „musisz”, powinieneś. „Zawsze tak mówisz” albo „nigdy nie </a:t>
            </a:r>
            <a:r>
              <a:rPr lang="pl-PL" sz="2800" dirty="0" smtClean="0">
                <a:solidFill>
                  <a:srgbClr val="FDAB9D"/>
                </a:solidFill>
              </a:rPr>
              <a:t>odpowiadasz</a:t>
            </a:r>
            <a:endParaRPr lang="pl-PL" dirty="0" smtClean="0">
              <a:solidFill>
                <a:srgbClr val="FB3919"/>
              </a:solidFill>
            </a:endParaRP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endParaRPr lang="pl-PL" dirty="0" smtClean="0">
              <a:solidFill>
                <a:srgbClr val="FC6A52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28694"/>
          </a:xfrm>
        </p:spPr>
        <p:txBody>
          <a:bodyPr/>
          <a:lstStyle/>
          <a:p>
            <a:r>
              <a:rPr lang="pl-PL" sz="4800" b="1" dirty="0" smtClean="0">
                <a:solidFill>
                  <a:srgbClr val="FB4021"/>
                </a:solidFill>
              </a:rPr>
              <a:t>PODSTAWOWE ZASADY</a:t>
            </a:r>
            <a:endParaRPr lang="pl-PL" sz="4800" b="1" dirty="0">
              <a:solidFill>
                <a:srgbClr val="EA2808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6229926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być </a:t>
            </a:r>
            <a:r>
              <a:rPr lang="pl-PL" dirty="0" smtClean="0">
                <a:solidFill>
                  <a:srgbClr val="FB3919"/>
                </a:solidFill>
              </a:rPr>
              <a:t>autentycznym</a:t>
            </a:r>
            <a:r>
              <a:rPr lang="pl-PL" dirty="0" smtClean="0">
                <a:solidFill>
                  <a:srgbClr val="FC6A52"/>
                </a:solidFill>
              </a:rPr>
              <a:t> </a:t>
            </a:r>
            <a:br>
              <a:rPr lang="pl-PL" dirty="0" smtClean="0">
                <a:solidFill>
                  <a:srgbClr val="FC6A52"/>
                </a:solidFill>
              </a:rPr>
            </a:br>
            <a:r>
              <a:rPr lang="pl-PL" dirty="0" smtClean="0">
                <a:solidFill>
                  <a:srgbClr val="FC6A52"/>
                </a:solidFill>
              </a:rPr>
              <a:t>	</a:t>
            </a:r>
            <a:r>
              <a:rPr lang="pl-PL" dirty="0" smtClean="0">
                <a:solidFill>
                  <a:srgbClr val="FDAB9D"/>
                </a:solidFill>
              </a:rPr>
              <a:t>- autentyczność jest sercem komunikacji.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informować swojego rozmówcę o swoim stanie emocjonalnym</a:t>
            </a:r>
            <a:r>
              <a:rPr lang="pl-PL" dirty="0" smtClean="0">
                <a:solidFill>
                  <a:srgbClr val="FC6A52"/>
                </a:solidFill>
              </a:rPr>
              <a:t> </a:t>
            </a:r>
            <a:br>
              <a:rPr lang="pl-PL" dirty="0" smtClean="0">
                <a:solidFill>
                  <a:srgbClr val="FC6A52"/>
                </a:solidFill>
              </a:rPr>
            </a:br>
            <a:r>
              <a:rPr lang="pl-PL" dirty="0" smtClean="0">
                <a:solidFill>
                  <a:srgbClr val="FC6A52"/>
                </a:solidFill>
              </a:rPr>
              <a:t>	</a:t>
            </a:r>
            <a:r>
              <a:rPr lang="pl-PL" dirty="0" smtClean="0">
                <a:solidFill>
                  <a:srgbClr val="FDAB9D"/>
                </a:solidFill>
              </a:rPr>
              <a:t>- </a:t>
            </a:r>
            <a:r>
              <a:rPr lang="pl-PL" dirty="0" smtClean="0">
                <a:solidFill>
                  <a:srgbClr val="FDAB9D"/>
                </a:solidFill>
              </a:rPr>
              <a:t>zgodnie </a:t>
            </a:r>
            <a:r>
              <a:rPr lang="pl-PL" dirty="0" smtClean="0">
                <a:solidFill>
                  <a:srgbClr val="FDAB9D"/>
                </a:solidFill>
              </a:rPr>
              <a:t>z zasadą: „otwarci otwierają</a:t>
            </a:r>
            <a:r>
              <a:rPr lang="pl-PL" dirty="0" smtClean="0">
                <a:solidFill>
                  <a:srgbClr val="FDAB9D"/>
                </a:solidFill>
              </a:rPr>
              <a:t>”.</a:t>
            </a:r>
            <a:endParaRPr lang="pl-PL" dirty="0" smtClean="0">
              <a:solidFill>
                <a:srgbClr val="FDAB9D"/>
              </a:solidFill>
            </a:endParaRP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pl-PL" dirty="0" smtClean="0">
                <a:solidFill>
                  <a:srgbClr val="FB3919"/>
                </a:solidFill>
              </a:rPr>
              <a:t>wychwytywać informacje zwrotną</a:t>
            </a:r>
            <a:r>
              <a:rPr lang="pl-PL" dirty="0" smtClean="0">
                <a:solidFill>
                  <a:srgbClr val="FC6A52"/>
                </a:solidFill>
              </a:rPr>
              <a:t> </a:t>
            </a:r>
            <a:br>
              <a:rPr lang="pl-PL" dirty="0" smtClean="0">
                <a:solidFill>
                  <a:srgbClr val="FC6A52"/>
                </a:solidFill>
              </a:rPr>
            </a:br>
            <a:r>
              <a:rPr lang="pl-PL" dirty="0" smtClean="0">
                <a:solidFill>
                  <a:srgbClr val="FC6A52"/>
                </a:solidFill>
              </a:rPr>
              <a:t>	</a:t>
            </a:r>
            <a:r>
              <a:rPr lang="pl-PL" dirty="0" smtClean="0">
                <a:solidFill>
                  <a:srgbClr val="FDAB9D"/>
                </a:solidFill>
              </a:rPr>
              <a:t>- sprawdzać, jak jestem słuchany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818"/>
          </a:xfrm>
        </p:spPr>
        <p:txBody>
          <a:bodyPr/>
          <a:lstStyle/>
          <a:p>
            <a:r>
              <a:rPr lang="pl-PL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 KOMUNIKACJI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4005064"/>
            <a:ext cx="9144000" cy="3418170"/>
          </a:xfrm>
        </p:spPr>
        <p:txBody>
          <a:bodyPr/>
          <a:lstStyle/>
          <a:p>
            <a:pPr marL="538163" lvl="1" indent="-358775">
              <a:spcBef>
                <a:spcPts val="1200"/>
              </a:spcBef>
              <a:buSzPct val="75000"/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NADAWCA, ODBIORCA</a:t>
            </a:r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– członkowie rodziny</a:t>
            </a:r>
          </a:p>
          <a:p>
            <a:pPr marL="538163" lvl="1" indent="-358775">
              <a:spcBef>
                <a:spcPts val="1200"/>
              </a:spcBef>
              <a:buSzPct val="75000"/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KANAŁ INFORMACYJNY </a:t>
            </a:r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 słowo, znak, symbol, przeżycie</a:t>
            </a:r>
            <a:endParaRPr lang="pl-PL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38163" lvl="1" indent="-358775">
              <a:spcBef>
                <a:spcPts val="1200"/>
              </a:spcBef>
              <a:buSzPct val="75000"/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KOMUNIKAT</a:t>
            </a:r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– przekazywana treść</a:t>
            </a:r>
          </a:p>
          <a:p>
            <a:pPr marL="538163" lvl="1" indent="-358775">
              <a:spcBef>
                <a:spcPts val="1200"/>
              </a:spcBef>
              <a:buSzPct val="75000"/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</a:t>
            </a:r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– okoliczności, w jakich przebiega kontaktowanie 				(kontekst fizyczny, społeczno-psychologiczny)</a:t>
            </a:r>
          </a:p>
        </p:txBody>
      </p:sp>
      <p:sp>
        <p:nvSpPr>
          <p:cNvPr id="4" name="Strzałka zakrzywiona w dół 3"/>
          <p:cNvSpPr/>
          <p:nvPr/>
        </p:nvSpPr>
        <p:spPr>
          <a:xfrm>
            <a:off x="1857356" y="1142984"/>
            <a:ext cx="6072230" cy="928694"/>
          </a:xfrm>
          <a:prstGeom prst="curvedDownArrow">
            <a:avLst>
              <a:gd name="adj1" fmla="val 50000"/>
              <a:gd name="adj2" fmla="val 17813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Strzałka zakrzywiona w dół 5"/>
          <p:cNvSpPr/>
          <p:nvPr/>
        </p:nvSpPr>
        <p:spPr>
          <a:xfrm rot="10800000">
            <a:off x="1500166" y="2643182"/>
            <a:ext cx="5715040" cy="1000132"/>
          </a:xfrm>
          <a:prstGeom prst="curvedDownArrow">
            <a:avLst>
              <a:gd name="adj1" fmla="val 50000"/>
              <a:gd name="adj2" fmla="val 16751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178592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NADAWCA                                                                                         ODBIORCA</a:t>
            </a:r>
          </a:p>
          <a:p>
            <a:pPr algn="ctr"/>
            <a:r>
              <a:rPr lang="pl-PL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INTENCJA  –  KODOWANIE  –  PRZEKAZYWANIE  –  DEKODOWANIE  –  INTERPRETACJA</a:t>
            </a:r>
            <a:endParaRPr lang="pl-PL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278</Words>
  <Application>Microsoft Office PowerPoint</Application>
  <PresentationFormat>Pokaz na ekranie (4:3)</PresentationFormat>
  <Paragraphs>81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1_Motyw pakietu Office</vt:lpstr>
      <vt:lpstr> KOMUNIKACJA  W MAŁŻEŃSTWIE  I RODZINIE</vt:lpstr>
      <vt:lpstr>BARIERY  W PROCESIE KOMUNIKACJI</vt:lpstr>
      <vt:lpstr>KANAŁY KOMUNIKACJI  I ZASADY ICH POPRAWNEGO STOSOWANIA</vt:lpstr>
      <vt:lpstr>KOMUNIKACJA WERBALNA</vt:lpstr>
      <vt:lpstr>JĘZYK</vt:lpstr>
      <vt:lpstr>KOMUNIKACJA NIEWERBALNA</vt:lpstr>
      <vt:lpstr>PODSTAWOWE ZASADY</vt:lpstr>
      <vt:lpstr>PODSTAWOWE ZASADY</vt:lpstr>
      <vt:lpstr>MODEL KOMUNIKACJI </vt:lpstr>
      <vt:lpstr>ĆWICZENIE 1</vt:lpstr>
      <vt:lpstr>Slajd 11</vt:lpstr>
      <vt:lpstr>Slajd 12</vt:lpstr>
      <vt:lpstr>ZAPRZECZANIE UCZUCIOM</vt:lpstr>
      <vt:lpstr>ODPOWIEDŹ FILOZOFICZNA</vt:lpstr>
      <vt:lpstr>„DOBRA RADA”</vt:lpstr>
      <vt:lpstr>„DOCIEKLIWE PYTANIA”</vt:lpstr>
      <vt:lpstr>„OBRONA DRUGIEJ OSOBY”</vt:lpstr>
      <vt:lpstr>PSYCHOANALITYK AMATOR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Jezus uzdrawia</dc:title>
  <dc:creator>Ryszard</dc:creator>
  <cp:lastModifiedBy>Wojtek</cp:lastModifiedBy>
  <cp:revision>152</cp:revision>
  <dcterms:created xsi:type="dcterms:W3CDTF">2012-11-18T20:52:21Z</dcterms:created>
  <dcterms:modified xsi:type="dcterms:W3CDTF">2021-10-29T12:21:49Z</dcterms:modified>
</cp:coreProperties>
</file>