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25"/>
  </p:notesMasterIdLst>
  <p:sldIdLst>
    <p:sldId id="530" r:id="rId2"/>
    <p:sldId id="531" r:id="rId3"/>
    <p:sldId id="532" r:id="rId4"/>
    <p:sldId id="533" r:id="rId5"/>
    <p:sldId id="513" r:id="rId6"/>
    <p:sldId id="515" r:id="rId7"/>
    <p:sldId id="514" r:id="rId8"/>
    <p:sldId id="517" r:id="rId9"/>
    <p:sldId id="516" r:id="rId10"/>
    <p:sldId id="519" r:id="rId11"/>
    <p:sldId id="521" r:id="rId12"/>
    <p:sldId id="539" r:id="rId13"/>
    <p:sldId id="520" r:id="rId14"/>
    <p:sldId id="540" r:id="rId15"/>
    <p:sldId id="541" r:id="rId16"/>
    <p:sldId id="542" r:id="rId17"/>
    <p:sldId id="543" r:id="rId18"/>
    <p:sldId id="544" r:id="rId19"/>
    <p:sldId id="545" r:id="rId20"/>
    <p:sldId id="546" r:id="rId21"/>
    <p:sldId id="547" r:id="rId22"/>
    <p:sldId id="548" r:id="rId23"/>
    <p:sldId id="512" r:id="rId2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9C1"/>
    <a:srgbClr val="F87B62"/>
    <a:srgbClr val="FFE593"/>
    <a:srgbClr val="FFD13F"/>
    <a:srgbClr val="FFE389"/>
    <a:srgbClr val="C2E49C"/>
    <a:srgbClr val="8095FC"/>
    <a:srgbClr val="99A4F5"/>
    <a:srgbClr val="ED4A17"/>
    <a:srgbClr val="F890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8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0"/>
            <a:r>
              <a:rPr lang="pl-PL" noProof="0" smtClean="0"/>
              <a:t>Drugi poziom</a:t>
            </a:r>
          </a:p>
          <a:p>
            <a:pPr lvl="0"/>
            <a:r>
              <a:rPr lang="pl-PL" noProof="0" smtClean="0"/>
              <a:t>Trzeci poziom</a:t>
            </a:r>
          </a:p>
          <a:p>
            <a:pPr lvl="0"/>
            <a:r>
              <a:rPr lang="pl-PL" noProof="0" smtClean="0"/>
              <a:t>Czwarty poziom</a:t>
            </a:r>
          </a:p>
          <a:p>
            <a:pPr lvl="0"/>
            <a:r>
              <a:rPr lang="pl-PL" noProof="0" smtClean="0"/>
              <a:t>Piąty poziom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5786B4-084D-4F2B-A9FC-60CBCB5A5F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270F5-A5E3-4B6F-8BE8-862357214426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76AAA-4E6A-42AA-BEA1-88E2B966EAE6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38D74-B278-405A-BD2C-D6C8CAB716D4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872B7-7B07-46A9-9A0D-EA5B977306C5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7E32A-72A6-457C-BC6C-994E6FE60508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FFD65-2C1D-4044-86C2-9CE5EDB16A12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39C14C-90FA-41D8-85E5-918066959C08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7FD7B-C664-4444-B64C-97E4A26994A9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5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B5F57-F114-4A8E-8EC4-86C6F26CAB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C1B26-BF19-41D9-867A-ED69595196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15E45-9F3F-47AF-904D-1BE400FDCD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7AE53-5F4E-4230-B47E-C0BB2CBE09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3925D-C7C0-46D3-A83D-23BF1A9123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46A50-A9D6-41E6-B92C-86AD7B7F29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16023-F613-4CD9-B5CF-D402FC4895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7A712-F5E6-47ED-82BD-F10ACB1496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974C-986A-42DA-9E04-B408517B16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009F3-AF59-49C8-8E61-CBDE339B7E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7CE33-C242-4FDA-A425-A897CE1EE9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0" y="0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5268" y="2976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1033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 useBgFill="1"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96" y="2784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1034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192" y="72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4428B65-5D3D-4679-8E38-E299F089BB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sztukamilosci44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8" y="3564854"/>
            <a:ext cx="4158162" cy="3028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296400" cy="1143000"/>
          </a:xfrm>
        </p:spPr>
        <p:txBody>
          <a:bodyPr/>
          <a:lstStyle/>
          <a:p>
            <a:pPr algn="ctr" eaLnBrk="1" hangingPunct="1"/>
            <a:r>
              <a:rPr lang="pl-PL" sz="6600" b="1" dirty="0" smtClean="0">
                <a:solidFill>
                  <a:srgbClr val="F87B62"/>
                </a:solidFill>
                <a:latin typeface="Calibri" pitchFamily="34" charset="0"/>
              </a:rPr>
              <a:t>KOBIETA I MĘŻCZYZNA</a:t>
            </a:r>
            <a:endParaRPr lang="pl-PL" sz="4800" dirty="0" smtClean="0">
              <a:solidFill>
                <a:srgbClr val="F87B62"/>
              </a:solidFill>
              <a:latin typeface="Calibri" pitchFamily="34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8089900" cy="3505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pl-PL" sz="4400" b="1" dirty="0" smtClean="0">
                <a:solidFill>
                  <a:srgbClr val="FBC9C1"/>
                </a:solidFill>
                <a:latin typeface="Calibri" pitchFamily="34" charset="0"/>
              </a:rPr>
              <a:t>SKAZANI NA SIEBIE</a:t>
            </a:r>
          </a:p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pl-PL" sz="4400" b="1" dirty="0" smtClean="0">
                <a:solidFill>
                  <a:srgbClr val="FBC9C1"/>
                </a:solidFill>
                <a:latin typeface="Calibri" pitchFamily="34" charset="0"/>
              </a:rPr>
              <a:t>CZY </a:t>
            </a:r>
          </a:p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pl-PL" sz="4400" b="1" dirty="0" smtClean="0">
                <a:solidFill>
                  <a:srgbClr val="FBC9C1"/>
                </a:solidFill>
                <a:latin typeface="Calibri" pitchFamily="34" charset="0"/>
              </a:rPr>
              <a:t>OBDAROWANI SOBĄ?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144000" cy="1143000"/>
          </a:xfrm>
        </p:spPr>
        <p:txBody>
          <a:bodyPr/>
          <a:lstStyle/>
          <a:p>
            <a:pPr algn="ctr" eaLnBrk="1" hangingPunct="1"/>
            <a:r>
              <a:rPr lang="pl-PL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</a:rPr>
              <a:t>WYRAŻANIE UCZUĆ I EMOCJI</a:t>
            </a:r>
            <a:br>
              <a:rPr lang="pl-PL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</a:rPr>
            </a:br>
            <a:r>
              <a:rPr lang="pl-PL" sz="1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</a:rPr>
              <a:t/>
            </a:r>
            <a:br>
              <a:rPr lang="pl-PL" sz="1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</a:rPr>
            </a:br>
            <a:r>
              <a:rPr lang="pl-PL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</a:rPr>
              <a:t>MĘŻCZYZNA             KOBIETA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1752600"/>
            <a:ext cx="4697288" cy="4114800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pragnie poczucia</a:t>
            </a:r>
            <a:b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</a:br>
            <a: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stabilności, że zdobył już kobietę i ją posiada,</a:t>
            </a:r>
          </a:p>
          <a:p>
            <a:pPr eaLnBrk="1" hangingPunct="1"/>
            <a:endParaRPr lang="pl-PL" sz="1000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charset="0"/>
            </a:endParaRPr>
          </a:p>
          <a:p>
            <a:pPr eaLnBrk="1" hangingPunct="1"/>
            <a: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dystans do wyrażania emocji i trudność w ich werbalizowaniu,</a:t>
            </a:r>
          </a:p>
          <a:p>
            <a:pPr eaLnBrk="1" hangingPunct="1"/>
            <a: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skłonność do mówienia </a:t>
            </a:r>
            <a:b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</a:br>
            <a: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o świecie rzeczy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700808"/>
            <a:ext cx="4343400" cy="4114800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pragnie być stale zdobywana;</a:t>
            </a:r>
            <a:b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</a:br>
            <a:endParaRPr lang="pl-PL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charset="0"/>
            </a:endParaRPr>
          </a:p>
          <a:p>
            <a:pPr eaLnBrk="1" hangingPunct="1"/>
            <a:endParaRPr lang="pl-PL" sz="1000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charset="0"/>
            </a:endParaRPr>
          </a:p>
          <a:p>
            <a:pPr eaLnBrk="1" hangingPunct="1"/>
            <a: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łatwość wyrażania uczuć i emocji</a:t>
            </a:r>
            <a:b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</a:br>
            <a:endParaRPr lang="pl-PL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charset="0"/>
            </a:endParaRPr>
          </a:p>
          <a:p>
            <a:pPr eaLnBrk="1" hangingPunct="1"/>
            <a: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skłonność mówienia </a:t>
            </a:r>
            <a:b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</a:br>
            <a:r>
              <a:rPr lang="pl-PL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o uczuciach o świecie ludzi,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uiExpand="1" build="p" autoUpdateAnimBg="0"/>
      <p:bldP spid="83972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algn="ctr" eaLnBrk="1" hangingPunct="1"/>
            <a:r>
              <a:rPr lang="pl-PL" b="1" dirty="0" smtClean="0">
                <a:solidFill>
                  <a:srgbClr val="FF0000"/>
                </a:solidFill>
                <a:latin typeface="Arial" charset="0"/>
              </a:rPr>
              <a:t>POCZUCIE </a:t>
            </a:r>
            <a:br>
              <a:rPr lang="pl-PL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Arial" charset="0"/>
              </a:rPr>
              <a:t>WŁASNEJ WARTOŚCI</a:t>
            </a:r>
            <a:br>
              <a:rPr lang="pl-PL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pl-PL" sz="16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16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pl-PL" sz="3200" b="1" dirty="0" smtClean="0">
                <a:solidFill>
                  <a:srgbClr val="FF0000"/>
                </a:solidFill>
                <a:latin typeface="Arial" charset="0"/>
              </a:rPr>
              <a:t>MĘŻCZYZNA             KOBIETA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2420888"/>
            <a:ext cx="4574882" cy="4114800"/>
          </a:xfrm>
        </p:spPr>
        <p:txBody>
          <a:bodyPr/>
          <a:lstStyle/>
          <a:p>
            <a:pPr eaLnBrk="1" hangingPunct="1">
              <a:buClr>
                <a:srgbClr val="FEA890"/>
              </a:buClr>
            </a:pP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w kategoriach </a:t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rozumu, siły, </a:t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sprawności.</a:t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/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endParaRPr lang="pl-PL" sz="1000" dirty="0" smtClean="0">
              <a:solidFill>
                <a:srgbClr val="FEA890"/>
              </a:solidFill>
              <a:latin typeface="Arial" charset="0"/>
            </a:endParaRPr>
          </a:p>
          <a:p>
            <a:pPr eaLnBrk="1" hangingPunct="1">
              <a:buClr>
                <a:srgbClr val="FEA890"/>
              </a:buClr>
            </a:pP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lubi, by doceniono jego zdolności, organizacyjne, intelektualne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2420888"/>
            <a:ext cx="4343400" cy="4114800"/>
          </a:xfrm>
        </p:spPr>
        <p:txBody>
          <a:bodyPr/>
          <a:lstStyle/>
          <a:p>
            <a:pPr eaLnBrk="1" hangingPunct="1">
              <a:buClr>
                <a:srgbClr val="FEA890"/>
              </a:buClr>
            </a:pP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przeżywanie wartości </a:t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w kategoriach moralnych </a:t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i estetycznych</a:t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endParaRPr lang="pl-PL" sz="1000" dirty="0" smtClean="0">
              <a:solidFill>
                <a:srgbClr val="FEA890"/>
              </a:solidFill>
              <a:latin typeface="Arial" charset="0"/>
            </a:endParaRPr>
          </a:p>
          <a:p>
            <a:pPr eaLnBrk="1" hangingPunct="1">
              <a:buClr>
                <a:srgbClr val="FEA890"/>
              </a:buClr>
            </a:pP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chce być piękna, chce tworzyć dobro i piękno </a:t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oraz chce, by to było zauważone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 autoUpdateAnimBg="0"/>
      <p:bldP spid="108548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 eaLnBrk="1" hangingPunct="1"/>
            <a:r>
              <a:rPr lang="pl-PL" b="1" dirty="0" smtClean="0">
                <a:solidFill>
                  <a:srgbClr val="FFC000"/>
                </a:solidFill>
                <a:latin typeface="Arial" charset="0"/>
              </a:rPr>
              <a:t>PRACA I WYPOCZYNEK</a:t>
            </a:r>
            <a:br>
              <a:rPr lang="pl-PL" b="1" dirty="0" smtClean="0">
                <a:solidFill>
                  <a:srgbClr val="FFC000"/>
                </a:solidFill>
                <a:latin typeface="Arial" charset="0"/>
              </a:rPr>
            </a:br>
            <a:r>
              <a:rPr lang="pl-PL" sz="1600" b="1" dirty="0" smtClean="0">
                <a:solidFill>
                  <a:srgbClr val="FFC000"/>
                </a:solidFill>
                <a:latin typeface="Arial" charset="0"/>
              </a:rPr>
              <a:t/>
            </a:r>
            <a:br>
              <a:rPr lang="pl-PL" sz="1600" b="1" dirty="0" smtClean="0">
                <a:solidFill>
                  <a:srgbClr val="FFC000"/>
                </a:solidFill>
                <a:latin typeface="Arial" charset="0"/>
              </a:rPr>
            </a:br>
            <a:r>
              <a:rPr lang="pl-PL" sz="3200" b="1" dirty="0" smtClean="0">
                <a:solidFill>
                  <a:srgbClr val="FFC000"/>
                </a:solidFill>
                <a:latin typeface="Arial" charset="0"/>
              </a:rPr>
              <a:t>MĘŻCZYZNA             KOBIETA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1773238"/>
            <a:ext cx="4267200" cy="4114800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cel: ważna jest użyteczność </a:t>
            </a:r>
            <a:br>
              <a:rPr lang="pl-PL" dirty="0" smtClean="0">
                <a:solidFill>
                  <a:srgbClr val="FFFF00"/>
                </a:solidFill>
                <a:latin typeface="Arial" charset="0"/>
              </a:rPr>
            </a:br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i przydatność,</a:t>
            </a:r>
            <a:br>
              <a:rPr lang="pl-PL" dirty="0" smtClean="0">
                <a:solidFill>
                  <a:srgbClr val="FFFF00"/>
                </a:solidFill>
                <a:latin typeface="Arial" charset="0"/>
              </a:rPr>
            </a:br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eaLnBrk="1" hangingPunct="1"/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po pracy musi</a:t>
            </a:r>
            <a:br>
              <a:rPr lang="pl-PL" dirty="0" smtClean="0">
                <a:solidFill>
                  <a:srgbClr val="FFFF00"/>
                </a:solidFill>
                <a:latin typeface="Arial" charset="0"/>
              </a:rPr>
            </a:br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odpocząć (drzemka)</a:t>
            </a:r>
          </a:p>
          <a:p>
            <a:pPr eaLnBrk="1" hangingPunct="1">
              <a:buNone/>
            </a:pPr>
            <a:endParaRPr lang="pl-PL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działanie według planu,</a:t>
            </a:r>
            <a:br>
              <a:rPr lang="pl-PL" dirty="0" smtClean="0">
                <a:solidFill>
                  <a:srgbClr val="FFFF00"/>
                </a:solidFill>
                <a:latin typeface="Arial" charset="0"/>
              </a:rPr>
            </a:br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patrzenie w przyszłość: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32363" y="1773238"/>
            <a:ext cx="4038600" cy="4114800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cel: ważny jest odbiór adresata</a:t>
            </a:r>
          </a:p>
          <a:p>
            <a:pPr eaLnBrk="1" hangingPunct="1"/>
            <a:endParaRPr lang="pl-PL" sz="2000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endParaRPr lang="pl-PL" sz="2000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zmęczona odpoczywa</a:t>
            </a:r>
            <a:br>
              <a:rPr lang="pl-PL" dirty="0" smtClean="0">
                <a:solidFill>
                  <a:srgbClr val="FFFF00"/>
                </a:solidFill>
                <a:latin typeface="Arial" charset="0"/>
              </a:rPr>
            </a:br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przy innej czynności,</a:t>
            </a:r>
            <a:br>
              <a:rPr lang="pl-PL" dirty="0" smtClean="0">
                <a:solidFill>
                  <a:srgbClr val="FFFF00"/>
                </a:solidFill>
                <a:latin typeface="Arial" charset="0"/>
              </a:rPr>
            </a:br>
            <a:endParaRPr lang="pl-PL" sz="4000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wykonywanie kilku czynności</a:t>
            </a:r>
            <a:br>
              <a:rPr lang="pl-PL" dirty="0" smtClean="0">
                <a:solidFill>
                  <a:srgbClr val="FFFF00"/>
                </a:solidFill>
                <a:latin typeface="Arial" charset="0"/>
              </a:rPr>
            </a:br>
            <a:r>
              <a:rPr lang="pl-PL" dirty="0" smtClean="0">
                <a:solidFill>
                  <a:srgbClr val="FFFF00"/>
                </a:solidFill>
                <a:latin typeface="Arial" charset="0"/>
              </a:rPr>
              <a:t>równocześnie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  <p:bldP spid="8192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/>
          <a:lstStyle/>
          <a:p>
            <a:pPr algn="ctr" eaLnBrk="1" hangingPunct="1"/>
            <a:r>
              <a:rPr lang="pl-PL" sz="48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REAGOWANIE</a:t>
            </a:r>
            <a:br>
              <a:rPr lang="pl-PL" sz="48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600" b="1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pl-PL" sz="36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pl-PL" sz="3200" b="1" dirty="0" smtClean="0">
                <a:solidFill>
                  <a:srgbClr val="92D050"/>
                </a:solidFill>
                <a:latin typeface="Arial" charset="0"/>
              </a:rPr>
              <a:t>MĘŻCZYZNA             KOBIETA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2362200"/>
            <a:ext cx="3962400" cy="4114800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przez rozum,</a:t>
            </a:r>
          </a:p>
          <a:p>
            <a:pPr eaLnBrk="1" hangingPunct="1"/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nie można go do niczego zmusić, jeśli to się sprzeciwia jego rozumowi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2514600"/>
            <a:ext cx="4343400" cy="4114800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przez uczucia,</a:t>
            </a:r>
          </a:p>
          <a:p>
            <a:pPr eaLnBrk="1" hangingPunct="1"/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nie można jej do niczego zmusić, </a:t>
            </a:r>
            <a:br>
              <a:rPr lang="pl-PL" dirty="0" smtClean="0">
                <a:solidFill>
                  <a:srgbClr val="C6F983"/>
                </a:solidFill>
                <a:latin typeface="Arial" charset="0"/>
              </a:rPr>
            </a:b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jeśli to się sprzeciwia </a:t>
            </a:r>
            <a:br>
              <a:rPr lang="pl-PL" dirty="0" smtClean="0">
                <a:solidFill>
                  <a:srgbClr val="C6F983"/>
                </a:solidFill>
                <a:latin typeface="Arial" charset="0"/>
              </a:rPr>
            </a:b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jej uczuciom.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  <p:bldP spid="10650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algn="ctr" eaLnBrk="1" hangingPunct="1"/>
            <a:r>
              <a:rPr lang="pl-PL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REAKCJE PSYCHOSEKSUALNE</a:t>
            </a:r>
            <a:br>
              <a:rPr lang="pl-PL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</a:br>
            <a:r>
              <a:rPr lang="pl-PL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/>
            </a:r>
            <a:br>
              <a:rPr lang="pl-PL" sz="1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</a:br>
            <a:r>
              <a:rPr lang="pl-PL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</a:rPr>
              <a:t>MĘŻCZYZNA             KOBIETA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288" y="1628775"/>
            <a:ext cx="4267200" cy="41148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pobudzają go bodźce wzrokowe,</a:t>
            </a:r>
          </a:p>
          <a:p>
            <a:pPr eaLnBrk="1" hangingPunct="1"/>
            <a:endParaRPr lang="pl-PL" sz="1000" dirty="0" smtClean="0">
              <a:solidFill>
                <a:schemeClr val="accent5"/>
              </a:solidFill>
              <a:latin typeface="Arial" charset="0"/>
            </a:endParaRPr>
          </a:p>
          <a:p>
            <a:pPr eaLnBrk="1" hangingPunct="1"/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wyraża miłość przez działanie, zaloty kobiety odczytuje jednoznacznie</a:t>
            </a:r>
          </a:p>
          <a:p>
            <a:pPr eaLnBrk="1" hangingPunct="1"/>
            <a:endParaRPr lang="pl-PL" sz="1000" dirty="0" smtClean="0">
              <a:solidFill>
                <a:schemeClr val="accent5"/>
              </a:solidFill>
              <a:latin typeface="Arial" charset="0"/>
            </a:endParaRPr>
          </a:p>
          <a:p>
            <a:pPr eaLnBrk="1" hangingPunct="1"/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szybkie dążenie do momentu współżycia,</a:t>
            </a:r>
            <a:br>
              <a:rPr lang="pl-PL" sz="2400" dirty="0" smtClean="0">
                <a:solidFill>
                  <a:schemeClr val="accent5"/>
                </a:solidFill>
                <a:latin typeface="Arial" charset="0"/>
              </a:rPr>
            </a:br>
            <a:endParaRPr lang="pl-PL" sz="2400" dirty="0" smtClean="0">
              <a:solidFill>
                <a:schemeClr val="accent5"/>
              </a:solidFill>
              <a:latin typeface="Arial" charset="0"/>
            </a:endParaRPr>
          </a:p>
          <a:p>
            <a:pPr eaLnBrk="1" hangingPunct="1"/>
            <a:endParaRPr lang="pl-PL" sz="400" dirty="0" smtClean="0">
              <a:solidFill>
                <a:schemeClr val="accent5"/>
              </a:solidFill>
              <a:latin typeface="Arial" charset="0"/>
            </a:endParaRPr>
          </a:p>
          <a:p>
            <a:pPr eaLnBrk="1" hangingPunct="1"/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przeżycia mężczyzny</a:t>
            </a:r>
            <a:br>
              <a:rPr lang="pl-PL" sz="2400" dirty="0" smtClean="0">
                <a:solidFill>
                  <a:schemeClr val="accent5"/>
                </a:solidFill>
                <a:latin typeface="Arial" charset="0"/>
              </a:rPr>
            </a:br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można porównać do ognia z zeschłych liści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628775"/>
            <a:ext cx="4648200" cy="4114800"/>
          </a:xfrm>
        </p:spPr>
        <p:txBody>
          <a:bodyPr/>
          <a:lstStyle/>
          <a:p>
            <a:pPr eaLnBrk="1" hangingPunct="1"/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wrażliwa na dotyk, słuch </a:t>
            </a:r>
            <a:br>
              <a:rPr lang="pl-PL" sz="2400" dirty="0" smtClean="0">
                <a:solidFill>
                  <a:schemeClr val="accent5"/>
                </a:solidFill>
                <a:latin typeface="Arial" charset="0"/>
              </a:rPr>
            </a:br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i zapach oraz wrażliwość</a:t>
            </a:r>
            <a:br>
              <a:rPr lang="pl-PL" sz="2400" dirty="0" smtClean="0">
                <a:solidFill>
                  <a:schemeClr val="accent5"/>
                </a:solidFill>
                <a:latin typeface="Arial" charset="0"/>
              </a:rPr>
            </a:br>
            <a:endParaRPr lang="pl-PL" sz="1000" dirty="0" smtClean="0">
              <a:solidFill>
                <a:schemeClr val="accent5"/>
              </a:solidFill>
              <a:latin typeface="Arial" charset="0"/>
            </a:endParaRPr>
          </a:p>
          <a:p>
            <a:pPr eaLnBrk="1" hangingPunct="1"/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działania seksualne łączy </a:t>
            </a:r>
            <a:br>
              <a:rPr lang="pl-PL" sz="2400" dirty="0" smtClean="0">
                <a:solidFill>
                  <a:schemeClr val="accent5"/>
                </a:solidFill>
                <a:latin typeface="Arial" charset="0"/>
              </a:rPr>
            </a:br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z głębokim oddaniem</a:t>
            </a:r>
            <a:br>
              <a:rPr lang="pl-PL" sz="2400" dirty="0" smtClean="0">
                <a:solidFill>
                  <a:schemeClr val="accent5"/>
                </a:solidFill>
                <a:latin typeface="Arial" charset="0"/>
              </a:rPr>
            </a:br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uczuciowym mężczyzny,</a:t>
            </a:r>
          </a:p>
          <a:p>
            <a:pPr eaLnBrk="1" hangingPunct="1"/>
            <a:endParaRPr lang="pl-PL" sz="1000" dirty="0" smtClean="0">
              <a:solidFill>
                <a:schemeClr val="accent5"/>
              </a:solidFill>
              <a:latin typeface="Arial" charset="0"/>
            </a:endParaRPr>
          </a:p>
          <a:p>
            <a:pPr eaLnBrk="1" hangingPunct="1"/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“uduchowiona" seksualność</a:t>
            </a:r>
            <a:br>
              <a:rPr lang="pl-PL" sz="2400" dirty="0" smtClean="0">
                <a:solidFill>
                  <a:schemeClr val="accent5"/>
                </a:solidFill>
                <a:latin typeface="Arial" charset="0"/>
              </a:rPr>
            </a:br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silnie połączona z potrzebą bycia kochaną,</a:t>
            </a:r>
          </a:p>
          <a:p>
            <a:pPr eaLnBrk="1" hangingPunct="1"/>
            <a:endParaRPr lang="pl-PL" sz="400" dirty="0" smtClean="0">
              <a:solidFill>
                <a:schemeClr val="accent5"/>
              </a:solidFill>
              <a:latin typeface="Arial" charset="0"/>
            </a:endParaRPr>
          </a:p>
          <a:p>
            <a:pPr eaLnBrk="1" hangingPunct="1"/>
            <a:r>
              <a:rPr lang="pl-PL" sz="2400" dirty="0" smtClean="0">
                <a:solidFill>
                  <a:schemeClr val="accent5"/>
                </a:solidFill>
                <a:latin typeface="Arial" charset="0"/>
              </a:rPr>
              <a:t>przeżycia kobiety można porównać do płonącego węgla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  <p:bldP spid="11059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"/>
            <a:ext cx="4876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5538" y="31750"/>
            <a:ext cx="4352925" cy="679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0"/>
            <a:ext cx="4833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6775" y="0"/>
            <a:ext cx="5292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4225" y="0"/>
            <a:ext cx="5035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ole tekstowe 2"/>
          <p:cNvSpPr txBox="1">
            <a:spLocks noChangeArrowheads="1"/>
          </p:cNvSpPr>
          <p:nvPr/>
        </p:nvSpPr>
        <p:spPr bwMode="auto">
          <a:xfrm>
            <a:off x="-285750" y="0"/>
            <a:ext cx="95726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3600" dirty="0">
                <a:solidFill>
                  <a:srgbClr val="FFC000"/>
                </a:solidFill>
              </a:rPr>
              <a:t>RODZICE</a:t>
            </a:r>
          </a:p>
          <a:p>
            <a:pPr algn="ctr"/>
            <a:endParaRPr lang="pl-PL" sz="600" dirty="0">
              <a:solidFill>
                <a:srgbClr val="FFC000"/>
              </a:solidFill>
            </a:endParaRPr>
          </a:p>
          <a:p>
            <a:pPr algn="ctr"/>
            <a:r>
              <a:rPr lang="pl-PL" sz="2400" dirty="0">
                <a:solidFill>
                  <a:srgbClr val="FFC000"/>
                </a:solidFill>
              </a:rPr>
              <a:t>JAKO PODSTAWOWY WZORZEC </a:t>
            </a:r>
          </a:p>
          <a:p>
            <a:pPr algn="ctr"/>
            <a:r>
              <a:rPr lang="pl-PL" sz="2400" dirty="0">
                <a:solidFill>
                  <a:srgbClr val="FFC000"/>
                </a:solidFill>
              </a:rPr>
              <a:t>RELACJI INTERPERSONALNYCH</a:t>
            </a:r>
          </a:p>
        </p:txBody>
      </p:sp>
      <p:pic>
        <p:nvPicPr>
          <p:cNvPr id="5122" name="Picture 1026" descr="Relacje w rodzini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840353" y="1857375"/>
            <a:ext cx="5534732" cy="4343400"/>
          </a:xfrm>
          <a:prstGeom prst="rect">
            <a:avLst/>
          </a:prstGeom>
          <a:noFill/>
          <a:ln w="0" cap="rnd">
            <a:solidFill>
              <a:schemeClr val="tx1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"/>
            <a:ext cx="4713288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1063" y="0"/>
            <a:ext cx="4841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6938" y="0"/>
            <a:ext cx="481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images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0"/>
            <a:ext cx="727392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pole tekstowe 3"/>
          <p:cNvSpPr txBox="1">
            <a:spLocks noChangeArrowheads="1"/>
          </p:cNvSpPr>
          <p:nvPr/>
        </p:nvSpPr>
        <p:spPr bwMode="auto">
          <a:xfrm>
            <a:off x="285750" y="2786063"/>
            <a:ext cx="83581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pl-PL" sz="2400" b="0" i="1">
              <a:solidFill>
                <a:srgbClr val="FFC000"/>
              </a:solidFill>
              <a:latin typeface="Calibri" pitchFamily="34" charset="0"/>
              <a:cs typeface="Arial" charset="0"/>
            </a:endParaRPr>
          </a:p>
          <a:p>
            <a:pPr eaLnBrk="1" hangingPunct="1"/>
            <a:endParaRPr lang="pl-PL" sz="2400" i="1">
              <a:solidFill>
                <a:srgbClr val="FFFF00"/>
              </a:solidFill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57188" y="5357813"/>
            <a:ext cx="8215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sz="5400">
                <a:solidFill>
                  <a:srgbClr val="FFDD71"/>
                </a:solidFill>
                <a:latin typeface="Calibri" pitchFamily="34" charset="0"/>
              </a:rPr>
              <a:t>DZIĘKUJĘ ZA UWAGĘ!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3" descr="mozg_kobiet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1916113"/>
            <a:ext cx="6048375" cy="4608512"/>
          </a:xfrm>
        </p:spPr>
      </p:pic>
      <p:sp>
        <p:nvSpPr>
          <p:cNvPr id="614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188" algn="ctr" eaLnBrk="1" hangingPunct="1"/>
            <a:r>
              <a:rPr lang="pl-PL" smtClean="0">
                <a:solidFill>
                  <a:srgbClr val="FDFDA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PÓŁŻARTEM – PÓŁSERIO</a:t>
            </a:r>
            <a:br>
              <a:rPr lang="pl-PL" smtClean="0">
                <a:solidFill>
                  <a:srgbClr val="FDFDA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pl-PL" smtClean="0">
                <a:solidFill>
                  <a:srgbClr val="FDFDA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pl-PL" b="1" smtClean="0">
                <a:solidFill>
                  <a:srgbClr val="FDFDA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Mózg kobiety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188" algn="ctr" eaLnBrk="1" hangingPunct="1"/>
            <a:r>
              <a:rPr lang="pl-PL" smtClean="0">
                <a:solidFill>
                  <a:srgbClr val="FDFDA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PÓŁŻARTEM – PÓŁSERIO</a:t>
            </a:r>
            <a:br>
              <a:rPr lang="pl-PL" smtClean="0">
                <a:solidFill>
                  <a:srgbClr val="FDFDA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pl-PL" smtClean="0">
                <a:solidFill>
                  <a:srgbClr val="FDFDA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pl-PL" b="1" smtClean="0">
                <a:solidFill>
                  <a:srgbClr val="FDFDA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Mózg mężczyzny</a:t>
            </a:r>
          </a:p>
        </p:txBody>
      </p:sp>
      <p:pic>
        <p:nvPicPr>
          <p:cNvPr id="7171" name="Symbol zastępczy zawartości 3" descr="mozg_mezczyzn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1773238"/>
            <a:ext cx="5976937" cy="4897437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715436" cy="1143000"/>
          </a:xfrm>
        </p:spPr>
        <p:txBody>
          <a:bodyPr/>
          <a:lstStyle/>
          <a:p>
            <a:pPr algn="ctr" eaLnBrk="1" hangingPunct="1"/>
            <a:r>
              <a:rPr lang="pl-PL" sz="4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SPOSÓB FUNKCJONOWANIA</a:t>
            </a:r>
            <a:r>
              <a:rPr lang="pl-PL" sz="1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MĘŻCZYZNA                    KOBIETA</a:t>
            </a:r>
            <a:endParaRPr lang="pl-PL" sz="4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755" name="Rectangle 2051"/>
          <p:cNvSpPr>
            <a:spLocks noGrp="1" noChangeArrowheads="1"/>
          </p:cNvSpPr>
          <p:nvPr>
            <p:ph sz="half" idx="1"/>
          </p:nvPr>
        </p:nvSpPr>
        <p:spPr>
          <a:xfrm>
            <a:off x="285720" y="2285992"/>
            <a:ext cx="4372004" cy="4114800"/>
          </a:xfrm>
        </p:spPr>
        <p:txBody>
          <a:bodyPr/>
          <a:lstStyle/>
          <a:p>
            <a:pPr eaLnBrk="1" hangingPunct="1">
              <a:buClr>
                <a:srgbClr val="ED4A17"/>
              </a:buClr>
              <a:buFont typeface="Wingdings" pitchFamily="2" charset="2"/>
              <a:buChar char="§"/>
            </a:pPr>
            <a:r>
              <a:rPr lang="pl-PL" sz="3600" dirty="0" smtClean="0">
                <a:solidFill>
                  <a:srgbClr val="ED4A17"/>
                </a:solidFill>
                <a:latin typeface="Calibri" pitchFamily="34" charset="0"/>
                <a:cs typeface="Calibri" pitchFamily="34" charset="0"/>
              </a:rPr>
              <a:t>życie w świecie rzeczy</a:t>
            </a:r>
          </a:p>
          <a:p>
            <a:pPr eaLnBrk="1" hangingPunct="1">
              <a:buClr>
                <a:srgbClr val="ED4A17"/>
              </a:buClr>
              <a:buFont typeface="Wingdings" pitchFamily="2" charset="2"/>
              <a:buChar char="§"/>
            </a:pPr>
            <a:endParaRPr lang="pl-PL" sz="1800" dirty="0" smtClean="0">
              <a:solidFill>
                <a:srgbClr val="ED4A17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ED4A17"/>
              </a:buClr>
              <a:buFont typeface="Wingdings" pitchFamily="2" charset="2"/>
              <a:buChar char="§"/>
            </a:pPr>
            <a:r>
              <a:rPr lang="pl-PL" sz="3600" dirty="0" smtClean="0">
                <a:solidFill>
                  <a:srgbClr val="ED4A17"/>
                </a:solidFill>
                <a:latin typeface="Calibri" pitchFamily="34" charset="0"/>
                <a:cs typeface="Calibri" pitchFamily="34" charset="0"/>
              </a:rPr>
              <a:t>poświęcanie się pracy zawodowej</a:t>
            </a:r>
          </a:p>
        </p:txBody>
      </p:sp>
      <p:sp>
        <p:nvSpPr>
          <p:cNvPr id="74756" name="Rectangle 2052"/>
          <p:cNvSpPr>
            <a:spLocks noGrp="1" noChangeArrowheads="1"/>
          </p:cNvSpPr>
          <p:nvPr>
            <p:ph sz="half" idx="2"/>
          </p:nvPr>
        </p:nvSpPr>
        <p:spPr>
          <a:xfrm>
            <a:off x="4500562" y="2285992"/>
            <a:ext cx="4343400" cy="4114800"/>
          </a:xfrm>
        </p:spPr>
        <p:txBody>
          <a:bodyPr/>
          <a:lstStyle/>
          <a:p>
            <a:pPr eaLnBrk="1" hangingPunct="1">
              <a:buClr>
                <a:srgbClr val="ED4A17"/>
              </a:buClr>
              <a:buFont typeface="Wingdings" pitchFamily="2" charset="2"/>
              <a:buChar char="§"/>
            </a:pPr>
            <a:r>
              <a:rPr lang="pl-PL" sz="3600" dirty="0" smtClean="0">
                <a:solidFill>
                  <a:srgbClr val="ED4A17"/>
                </a:solidFill>
                <a:latin typeface="Calibri" pitchFamily="34" charset="0"/>
                <a:cs typeface="Calibri" pitchFamily="34" charset="0"/>
              </a:rPr>
              <a:t>życie w świecie ludzi</a:t>
            </a:r>
            <a:br>
              <a:rPr lang="pl-PL" sz="3600" dirty="0" smtClean="0">
                <a:solidFill>
                  <a:srgbClr val="ED4A17"/>
                </a:solidFill>
                <a:latin typeface="Calibri" pitchFamily="34" charset="0"/>
                <a:cs typeface="Calibri" pitchFamily="34" charset="0"/>
              </a:rPr>
            </a:br>
            <a:endParaRPr lang="pl-PL" sz="3600" dirty="0" smtClean="0">
              <a:solidFill>
                <a:srgbClr val="ED4A17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ED4A17"/>
              </a:buClr>
              <a:buFont typeface="Wingdings" pitchFamily="2" charset="2"/>
              <a:buChar char="§"/>
            </a:pPr>
            <a:endParaRPr lang="pl-PL" sz="1800" dirty="0" smtClean="0">
              <a:solidFill>
                <a:srgbClr val="ED4A17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ED4A17"/>
              </a:buClr>
              <a:buFont typeface="Wingdings" pitchFamily="2" charset="2"/>
              <a:buChar char="§"/>
            </a:pPr>
            <a:r>
              <a:rPr lang="pl-PL" sz="3600" dirty="0" smtClean="0">
                <a:solidFill>
                  <a:srgbClr val="ED4A17"/>
                </a:solidFill>
                <a:latin typeface="Calibri" pitchFamily="34" charset="0"/>
                <a:cs typeface="Calibri" pitchFamily="34" charset="0"/>
              </a:rPr>
              <a:t>troska o osoby, </a:t>
            </a:r>
            <a:br>
              <a:rPr lang="pl-PL" sz="3600" dirty="0" smtClean="0">
                <a:solidFill>
                  <a:srgbClr val="ED4A17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600" dirty="0" smtClean="0">
                <a:solidFill>
                  <a:srgbClr val="ED4A17"/>
                </a:solidFill>
                <a:latin typeface="Calibri" pitchFamily="34" charset="0"/>
                <a:cs typeface="Calibri" pitchFamily="34" charset="0"/>
              </a:rPr>
              <a:t>o relacje, </a:t>
            </a:r>
            <a:br>
              <a:rPr lang="pl-PL" sz="3600" dirty="0" smtClean="0">
                <a:solidFill>
                  <a:srgbClr val="ED4A17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600" dirty="0" smtClean="0">
                <a:solidFill>
                  <a:srgbClr val="ED4A17"/>
                </a:solidFill>
                <a:latin typeface="Calibri" pitchFamily="34" charset="0"/>
                <a:cs typeface="Calibri" pitchFamily="34" charset="0"/>
              </a:rPr>
              <a:t>o wychowanie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 autoUpdateAnimBg="0"/>
      <p:bldP spid="74756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91528" cy="1143000"/>
          </a:xfrm>
        </p:spPr>
        <p:txBody>
          <a:bodyPr/>
          <a:lstStyle/>
          <a:p>
            <a:pPr algn="ctr" eaLnBrk="1" hangingPunct="1"/>
            <a:r>
              <a:rPr lang="pl-PL" sz="4800" b="1" dirty="0" smtClean="0">
                <a:solidFill>
                  <a:srgbClr val="99A4F5"/>
                </a:solidFill>
                <a:latin typeface="Calibri" pitchFamily="34" charset="0"/>
                <a:cs typeface="Calibri" pitchFamily="34" charset="0"/>
              </a:rPr>
              <a:t>PODZIELNOŚĆ UWAGI</a:t>
            </a:r>
            <a:br>
              <a:rPr lang="pl-PL" sz="4800" b="1" dirty="0" smtClean="0">
                <a:solidFill>
                  <a:srgbClr val="99A4F5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1200" b="1" dirty="0" smtClean="0">
                <a:solidFill>
                  <a:srgbClr val="99A4F5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l-PL" sz="1200" b="1" dirty="0" smtClean="0">
                <a:solidFill>
                  <a:srgbClr val="99A4F5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600" b="1" dirty="0" smtClean="0">
                <a:solidFill>
                  <a:srgbClr val="99A4F5"/>
                </a:solidFill>
                <a:latin typeface="Calibri" pitchFamily="34" charset="0"/>
                <a:cs typeface="Calibri" pitchFamily="34" charset="0"/>
              </a:rPr>
              <a:t>MĘŻCZYZNA                     KOBIETA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528" y="1772816"/>
            <a:ext cx="4267200" cy="4114800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BBB0FA"/>
                </a:solidFill>
                <a:latin typeface="Arial" charset="0"/>
              </a:rPr>
              <a:t>koncentracja na jednej wykonywanej</a:t>
            </a:r>
            <a:br>
              <a:rPr lang="pl-PL" dirty="0" smtClean="0">
                <a:solidFill>
                  <a:srgbClr val="BBB0FA"/>
                </a:solidFill>
                <a:latin typeface="Arial" charset="0"/>
              </a:rPr>
            </a:br>
            <a:r>
              <a:rPr lang="pl-PL" dirty="0" smtClean="0">
                <a:solidFill>
                  <a:srgbClr val="BBB0FA"/>
                </a:solidFill>
                <a:latin typeface="Arial" charset="0"/>
              </a:rPr>
              <a:t>czynności, dokładność,</a:t>
            </a:r>
            <a:br>
              <a:rPr lang="pl-PL" dirty="0" smtClean="0">
                <a:solidFill>
                  <a:srgbClr val="BBB0FA"/>
                </a:solidFill>
                <a:latin typeface="Arial" charset="0"/>
              </a:rPr>
            </a:br>
            <a:r>
              <a:rPr lang="pl-PL" dirty="0" smtClean="0">
                <a:solidFill>
                  <a:srgbClr val="BBB0FA"/>
                </a:solidFill>
                <a:latin typeface="Arial" charset="0"/>
              </a:rPr>
              <a:t>szczegółowość,</a:t>
            </a:r>
          </a:p>
          <a:p>
            <a:pPr eaLnBrk="1" hangingPunct="1"/>
            <a:endParaRPr lang="pl-PL" sz="2000" dirty="0" smtClean="0">
              <a:solidFill>
                <a:srgbClr val="BBB0FA"/>
              </a:solidFill>
              <a:latin typeface="Arial" charset="0"/>
            </a:endParaRPr>
          </a:p>
          <a:p>
            <a:pPr eaLnBrk="1" hangingPunct="1"/>
            <a:r>
              <a:rPr lang="pl-PL" dirty="0" smtClean="0">
                <a:solidFill>
                  <a:srgbClr val="BBB0FA"/>
                </a:solidFill>
                <a:latin typeface="Arial" charset="0"/>
              </a:rPr>
              <a:t>aby usłyszeć, co się do niego mówi, </a:t>
            </a:r>
            <a:br>
              <a:rPr lang="pl-PL" dirty="0" smtClean="0">
                <a:solidFill>
                  <a:srgbClr val="BBB0FA"/>
                </a:solidFill>
                <a:latin typeface="Arial" charset="0"/>
              </a:rPr>
            </a:br>
            <a:r>
              <a:rPr lang="pl-PL" dirty="0" smtClean="0">
                <a:solidFill>
                  <a:srgbClr val="BBB0FA"/>
                </a:solidFill>
                <a:latin typeface="Arial" charset="0"/>
              </a:rPr>
              <a:t>musi odłożyć wykonywaną czynność i skoncentrować uwagę na osobie mówiącej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844824"/>
            <a:ext cx="4343400" cy="4114800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BBB0FA"/>
                </a:solidFill>
                <a:latin typeface="Arial" charset="0"/>
              </a:rPr>
              <a:t>wykonywanie wielu czynności równocześnie,</a:t>
            </a:r>
            <a:br>
              <a:rPr lang="pl-PL" dirty="0" smtClean="0">
                <a:solidFill>
                  <a:srgbClr val="BBB0FA"/>
                </a:solidFill>
                <a:latin typeface="Arial" charset="0"/>
              </a:rPr>
            </a:br>
            <a:endParaRPr lang="pl-PL" dirty="0" smtClean="0">
              <a:solidFill>
                <a:srgbClr val="BBB0FA"/>
              </a:solidFill>
              <a:latin typeface="Arial" charset="0"/>
            </a:endParaRPr>
          </a:p>
          <a:p>
            <a:pPr eaLnBrk="1" hangingPunct="1"/>
            <a:endParaRPr lang="pl-PL" sz="1600" dirty="0" smtClean="0">
              <a:solidFill>
                <a:srgbClr val="BBB0FA"/>
              </a:solidFill>
              <a:latin typeface="Arial" charset="0"/>
            </a:endParaRPr>
          </a:p>
          <a:p>
            <a:pPr eaLnBrk="1" hangingPunct="1"/>
            <a:r>
              <a:rPr lang="pl-PL" dirty="0" smtClean="0">
                <a:solidFill>
                  <a:srgbClr val="BBB0FA"/>
                </a:solidFill>
                <a:latin typeface="Arial" charset="0"/>
              </a:rPr>
              <a:t>podzielność uwagi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autoUpdateAnimBg="0"/>
      <p:bldP spid="76804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57232"/>
            <a:ext cx="8777318" cy="1143000"/>
          </a:xfrm>
        </p:spPr>
        <p:txBody>
          <a:bodyPr/>
          <a:lstStyle/>
          <a:p>
            <a:pPr algn="ctr" eaLnBrk="1" hangingPunct="1"/>
            <a:r>
              <a:rPr lang="pl-PL" b="1" dirty="0" smtClean="0">
                <a:solidFill>
                  <a:srgbClr val="AFF650"/>
                </a:solidFill>
                <a:latin typeface="Arial" charset="0"/>
              </a:rPr>
              <a:t>SPOSTRZEGAWCZOŚĆ </a:t>
            </a:r>
            <a:br>
              <a:rPr lang="pl-PL" b="1" dirty="0" smtClean="0">
                <a:solidFill>
                  <a:srgbClr val="AFF650"/>
                </a:solidFill>
                <a:latin typeface="Arial" charset="0"/>
              </a:rPr>
            </a:br>
            <a:r>
              <a:rPr lang="pl-PL" sz="1200" b="1" dirty="0" smtClean="0">
                <a:solidFill>
                  <a:srgbClr val="AFF650"/>
                </a:solidFill>
                <a:latin typeface="Arial" charset="0"/>
              </a:rPr>
              <a:t/>
            </a:r>
            <a:br>
              <a:rPr lang="pl-PL" sz="1200" b="1" dirty="0" smtClean="0">
                <a:solidFill>
                  <a:srgbClr val="AFF650"/>
                </a:solidFill>
                <a:latin typeface="Arial" charset="0"/>
              </a:rPr>
            </a:br>
            <a:r>
              <a:rPr lang="pl-PL" b="1" dirty="0" smtClean="0">
                <a:solidFill>
                  <a:srgbClr val="AFF650"/>
                </a:solidFill>
                <a:latin typeface="Arial" charset="0"/>
              </a:rPr>
              <a:t>I PAMIĘTANIE DROBIAZGÓW</a:t>
            </a:r>
            <a:r>
              <a:rPr lang="pl-PL" b="1" dirty="0" smtClean="0">
                <a:solidFill>
                  <a:srgbClr val="27F117"/>
                </a:solidFill>
                <a:latin typeface="Arial" charset="0"/>
              </a:rPr>
              <a:t/>
            </a:r>
            <a:br>
              <a:rPr lang="pl-PL" b="1" dirty="0" smtClean="0">
                <a:solidFill>
                  <a:srgbClr val="27F117"/>
                </a:solidFill>
                <a:latin typeface="Arial" charset="0"/>
              </a:rPr>
            </a:br>
            <a:r>
              <a:rPr lang="pl-PL" sz="1600" b="1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pl-PL" sz="16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pl-PL" sz="1600" b="1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pl-PL" sz="1600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pl-PL" sz="3200" b="1" dirty="0" smtClean="0">
                <a:solidFill>
                  <a:srgbClr val="AFF650"/>
                </a:solidFill>
                <a:latin typeface="Arial" charset="0"/>
              </a:rPr>
              <a:t>MĘŻCZYZNA                 KOBIETA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28596" y="3048000"/>
            <a:ext cx="4267200" cy="3810000"/>
          </a:xfrm>
        </p:spPr>
        <p:txBody>
          <a:bodyPr/>
          <a:lstStyle/>
          <a:p>
            <a:pPr eaLnBrk="1" hangingPunct="1">
              <a:buClr>
                <a:srgbClr val="C6F983"/>
              </a:buClr>
            </a:pP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selektywna </a:t>
            </a: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spostrzegawczość</a:t>
            </a:r>
            <a:br>
              <a:rPr lang="pl-PL" dirty="0" smtClean="0">
                <a:solidFill>
                  <a:srgbClr val="C6F983"/>
                </a:solidFill>
                <a:latin typeface="Arial" charset="0"/>
              </a:rPr>
            </a:b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/>
            </a:r>
            <a:br>
              <a:rPr lang="pl-PL" dirty="0" smtClean="0">
                <a:solidFill>
                  <a:srgbClr val="C6F983"/>
                </a:solidFill>
                <a:latin typeface="Arial" charset="0"/>
              </a:rPr>
            </a:b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 </a:t>
            </a:r>
            <a:endParaRPr lang="pl-PL" dirty="0" smtClean="0">
              <a:solidFill>
                <a:srgbClr val="C6F983"/>
              </a:solidFill>
              <a:latin typeface="Arial" charset="0"/>
            </a:endParaRPr>
          </a:p>
          <a:p>
            <a:pPr eaLnBrk="1" hangingPunct="1">
              <a:buClr>
                <a:srgbClr val="C6F983"/>
              </a:buClr>
            </a:pP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widzi tylko to, co jest potrzebne i przydatne,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29200" y="2857496"/>
            <a:ext cx="4114800" cy="3733800"/>
          </a:xfrm>
        </p:spPr>
        <p:txBody>
          <a:bodyPr/>
          <a:lstStyle/>
          <a:p>
            <a:pPr eaLnBrk="1" hangingPunct="1">
              <a:buClr>
                <a:srgbClr val="C6F983"/>
              </a:buClr>
            </a:pP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spostrzegawczość - kobieta widzi dookoła </a:t>
            </a: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wszystko</a:t>
            </a:r>
            <a:br>
              <a:rPr lang="pl-PL" dirty="0" smtClean="0">
                <a:solidFill>
                  <a:srgbClr val="C6F983"/>
                </a:solidFill>
                <a:latin typeface="Arial" charset="0"/>
              </a:rPr>
            </a:br>
            <a:endParaRPr lang="pl-PL" dirty="0" smtClean="0">
              <a:solidFill>
                <a:srgbClr val="C6F983"/>
              </a:solidFill>
              <a:latin typeface="Arial" charset="0"/>
            </a:endParaRPr>
          </a:p>
          <a:p>
            <a:pPr eaLnBrk="1" hangingPunct="1">
              <a:buClr>
                <a:srgbClr val="C6F983"/>
              </a:buClr>
            </a:pPr>
            <a:r>
              <a:rPr lang="pl-PL" dirty="0" smtClean="0">
                <a:solidFill>
                  <a:srgbClr val="C6F983"/>
                </a:solidFill>
                <a:latin typeface="Arial" charset="0"/>
              </a:rPr>
              <a:t>pamiętanie drobiazgów,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2133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sz="2400" b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uiExpand="1" build="p" autoUpdateAnimBg="0"/>
      <p:bldP spid="75780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 eaLnBrk="1" hangingPunct="1"/>
            <a:r>
              <a:rPr lang="pl-PL" sz="4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SPOSÓB MYŚLENIA</a:t>
            </a:r>
            <a:r>
              <a:rPr lang="pl-PL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l-PL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l-PL" sz="1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MĘŻCZYZNA             KOBIETA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214282" y="1714488"/>
            <a:ext cx="4267200" cy="41148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myśli, jak przekształcić czynność tak, </a:t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by wkładać jak najmniej wysiłku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endParaRPr lang="pl-PL" dirty="0" smtClean="0">
              <a:solidFill>
                <a:srgbClr val="FEA890"/>
              </a:solidFill>
              <a:latin typeface="Arial" charset="0"/>
            </a:endParaRP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oddanie inicjatywy mężczyźnie do zaprowadzania zmian w domu jest szansą na znalezienie wielu nowych rozwiązań.</a:t>
            </a:r>
          </a:p>
        </p:txBody>
      </p:sp>
      <p:sp>
        <p:nvSpPr>
          <p:cNvPr id="79876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716016" y="1752600"/>
            <a:ext cx="4427984" cy="41148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myśli, jak poukładać wiele rzeczy do zrobienia, żeby wszystko zrobić naraz </a:t>
            </a:r>
            <a:br>
              <a:rPr lang="pl-PL" dirty="0" smtClean="0">
                <a:solidFill>
                  <a:srgbClr val="FEA890"/>
                </a:solidFill>
                <a:latin typeface="Arial" charset="0"/>
              </a:rPr>
            </a:b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w jednym czasie,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§"/>
            </a:pPr>
            <a:r>
              <a:rPr lang="pl-PL" dirty="0" smtClean="0">
                <a:solidFill>
                  <a:srgbClr val="FEA890"/>
                </a:solidFill>
                <a:latin typeface="Arial" charset="0"/>
              </a:rPr>
              <a:t>zdominowanie życia rodzinnego przez kobietę grozi zupełnym wycofaniem z życia rodzinnego mężczyzny</a:t>
            </a:r>
            <a:r>
              <a:rPr lang="pl-PL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uiExpand="1" build="p" autoUpdateAnimBg="0"/>
      <p:bldP spid="79876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algn="ctr" eaLnBrk="1" hangingPunct="1"/>
            <a:r>
              <a:rPr lang="pl-PL" sz="48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SPOSÓB MÓWIENIA</a:t>
            </a:r>
            <a:br>
              <a:rPr lang="pl-PL" sz="48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1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l-PL" sz="1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6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MĘŻCZYZNA             KOBIETA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528" y="1556792"/>
            <a:ext cx="4267200" cy="4114800"/>
          </a:xfrm>
        </p:spPr>
        <p:txBody>
          <a:bodyPr/>
          <a:lstStyle/>
          <a:p>
            <a:pPr eaLnBrk="1" hangingPunct="1">
              <a:buClr>
                <a:srgbClr val="FFC000"/>
              </a:buClr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wyrażanie rzeczy przemyślanych</a:t>
            </a:r>
            <a:b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(wnioski)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§"/>
            </a:pPr>
            <a:endParaRPr lang="pl-PL" sz="3200" dirty="0" smtClean="0">
              <a:solidFill>
                <a:srgbClr val="F2F22E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§"/>
            </a:pPr>
            <a:endParaRPr lang="pl-PL" sz="3200" dirty="0" smtClean="0">
              <a:solidFill>
                <a:srgbClr val="F2F22E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oszczędność </a:t>
            </a:r>
            <a:b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w słowach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krótkie, rzeczowe odpowiedzi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9992" y="1484784"/>
            <a:ext cx="4343400" cy="4114800"/>
          </a:xfrm>
        </p:spPr>
        <p:txBody>
          <a:bodyPr/>
          <a:lstStyle/>
          <a:p>
            <a:pPr eaLnBrk="1" hangingPunct="1">
              <a:buClr>
                <a:srgbClr val="FFC000"/>
              </a:buClr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wyraża na głos to, </a:t>
            </a:r>
            <a:b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co czuje, do wniosków dochodzi w</a:t>
            </a:r>
            <a:b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miarę mówienia </a:t>
            </a:r>
            <a:b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(tzw. głośne myślenie)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§"/>
            </a:pPr>
            <a:endParaRPr lang="pl-PL" sz="1100" dirty="0" smtClean="0">
              <a:solidFill>
                <a:srgbClr val="F2F22E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łatwość mówienia, wyrażania emocji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§"/>
            </a:pPr>
            <a:r>
              <a:rPr lang="pl-PL" sz="3200" dirty="0" smtClean="0">
                <a:solidFill>
                  <a:srgbClr val="F2F22E"/>
                </a:solidFill>
                <a:latin typeface="Calibri" pitchFamily="34" charset="0"/>
                <a:cs typeface="Calibri" pitchFamily="34" charset="0"/>
              </a:rPr>
              <a:t>kobiecy “przymus komunikowania się"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 autoUpdateAnimBg="0"/>
      <p:bldP spid="77828" grpId="0" uiExpand="1" build="p" autoUpdateAnimBg="0"/>
    </p:bldLst>
  </p:timing>
</p:sld>
</file>

<file path=ppt/theme/theme1.xml><?xml version="1.0" encoding="utf-8"?>
<a:theme xmlns:a="http://schemas.openxmlformats.org/drawingml/2006/main" name="Motyw1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188</Words>
  <Application>Microsoft Office PowerPoint</Application>
  <PresentationFormat>Pokaz na ekranie (4:3)</PresentationFormat>
  <Paragraphs>97</Paragraphs>
  <Slides>23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Motyw1</vt:lpstr>
      <vt:lpstr>KOBIETA I MĘŻCZYZNA</vt:lpstr>
      <vt:lpstr>Slajd 2</vt:lpstr>
      <vt:lpstr>PÓŁŻARTEM – PÓŁSERIO  Mózg kobiety</vt:lpstr>
      <vt:lpstr>PÓŁŻARTEM – PÓŁSERIO  Mózg mężczyzny</vt:lpstr>
      <vt:lpstr>SPOSÓB FUNKCJONOWANIA MĘŻCZYZNA                    KOBIETA</vt:lpstr>
      <vt:lpstr>PODZIELNOŚĆ UWAGI  MĘŻCZYZNA                     KOBIETA</vt:lpstr>
      <vt:lpstr>SPOSTRZEGAWCZOŚĆ   I PAMIĘTANIE DROBIAZGÓW   MĘŻCZYZNA                 KOBIETA</vt:lpstr>
      <vt:lpstr>SPOSÓB MYŚLENIA  MĘŻCZYZNA             KOBIETA</vt:lpstr>
      <vt:lpstr>SPOSÓB MÓWIENIA  MĘŻCZYZNA             KOBIETA</vt:lpstr>
      <vt:lpstr>WYRAŻANIE UCZUĆ I EMOCJI  MĘŻCZYZNA             KOBIETA</vt:lpstr>
      <vt:lpstr>POCZUCIE  WŁASNEJ WARTOŚCI  MĘŻCZYZNA             KOBIETA</vt:lpstr>
      <vt:lpstr>PRACA I WYPOCZYNEK  MĘŻCZYZNA             KOBIETA</vt:lpstr>
      <vt:lpstr>REAGOWANIE  MĘŻCZYZNA             KOBIETA</vt:lpstr>
      <vt:lpstr>REAKCJE PSYCHOSEKSUALNE  MĘŻCZYZNA             KOBIETA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</vt:vector>
  </TitlesOfParts>
  <Company>Olsztyn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  INTERAKCJI WYCHOWAWCZYCH  W RODZINIE</dc:title>
  <dc:creator>Wojtek Czupryński</dc:creator>
  <cp:lastModifiedBy>Wojtek</cp:lastModifiedBy>
  <cp:revision>220</cp:revision>
  <dcterms:created xsi:type="dcterms:W3CDTF">2010-11-24T12:56:11Z</dcterms:created>
  <dcterms:modified xsi:type="dcterms:W3CDTF">2017-03-02T23:28:25Z</dcterms:modified>
</cp:coreProperties>
</file>