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25"/>
  </p:notesMasterIdLst>
  <p:sldIdLst>
    <p:sldId id="530" r:id="rId2"/>
    <p:sldId id="531" r:id="rId3"/>
    <p:sldId id="532" r:id="rId4"/>
    <p:sldId id="533" r:id="rId5"/>
    <p:sldId id="513" r:id="rId6"/>
    <p:sldId id="515" r:id="rId7"/>
    <p:sldId id="514" r:id="rId8"/>
    <p:sldId id="517" r:id="rId9"/>
    <p:sldId id="516" r:id="rId10"/>
    <p:sldId id="519" r:id="rId11"/>
    <p:sldId id="521" r:id="rId12"/>
    <p:sldId id="539" r:id="rId13"/>
    <p:sldId id="520" r:id="rId14"/>
    <p:sldId id="540" r:id="rId15"/>
    <p:sldId id="541" r:id="rId16"/>
    <p:sldId id="542" r:id="rId17"/>
    <p:sldId id="543" r:id="rId18"/>
    <p:sldId id="544" r:id="rId19"/>
    <p:sldId id="545" r:id="rId20"/>
    <p:sldId id="546" r:id="rId21"/>
    <p:sldId id="547" r:id="rId22"/>
    <p:sldId id="548" r:id="rId23"/>
    <p:sldId id="512" r:id="rId24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9C1"/>
    <a:srgbClr val="F87B62"/>
    <a:srgbClr val="FFE593"/>
    <a:srgbClr val="FFD13F"/>
    <a:srgbClr val="FFE389"/>
    <a:srgbClr val="C2E49C"/>
    <a:srgbClr val="8095FC"/>
    <a:srgbClr val="99A4F5"/>
    <a:srgbClr val="ED4A17"/>
    <a:srgbClr val="F8908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14" autoAdjust="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2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808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0"/>
            <a:r>
              <a:rPr lang="pl-PL" noProof="0" smtClean="0"/>
              <a:t>Drugi poziom</a:t>
            </a:r>
          </a:p>
          <a:p>
            <a:pPr lvl="0"/>
            <a:r>
              <a:rPr lang="pl-PL" noProof="0" smtClean="0"/>
              <a:t>Trzeci poziom</a:t>
            </a:r>
          </a:p>
          <a:p>
            <a:pPr lvl="0"/>
            <a:r>
              <a:rPr lang="pl-PL" noProof="0" smtClean="0"/>
              <a:t>Czwarty poziom</a:t>
            </a:r>
          </a:p>
          <a:p>
            <a:pPr lvl="0"/>
            <a:r>
              <a:rPr lang="pl-PL" noProof="0" smtClean="0"/>
              <a:t>Piąty poziom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B5786B4-084D-4F2B-A9FC-60CBCB5A5F3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3270F5-A5E3-4B6F-8BE8-862357214426}" type="slidenum">
              <a:rPr lang="pl-PL" smtClean="0"/>
              <a:pPr/>
              <a:t>1</a:t>
            </a:fld>
            <a:endParaRPr lang="pl-PL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176AAA-4E6A-42AA-BEA1-88E2B966EAE6}" type="slidenum">
              <a:rPr lang="pl-PL" smtClean="0"/>
              <a:pPr/>
              <a:t>8</a:t>
            </a:fld>
            <a:endParaRPr lang="pl-PL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538D74-B278-405A-BD2C-D6C8CAB716D4}" type="slidenum">
              <a:rPr lang="pl-PL" smtClean="0"/>
              <a:pPr/>
              <a:t>9</a:t>
            </a:fld>
            <a:endParaRPr lang="pl-PL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F872B7-7B07-46A9-9A0D-EA5B977306C5}" type="slidenum">
              <a:rPr lang="pl-PL" smtClean="0"/>
              <a:pPr/>
              <a:t>10</a:t>
            </a:fld>
            <a:endParaRPr lang="pl-PL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F7E32A-72A6-457C-BC6C-994E6FE60508}" type="slidenum">
              <a:rPr lang="pl-PL" smtClean="0"/>
              <a:pPr/>
              <a:t>11</a:t>
            </a:fld>
            <a:endParaRPr lang="pl-PL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FFD65-2C1D-4044-86C2-9CE5EDB16A12}" type="slidenum">
              <a:rPr lang="pl-PL" smtClean="0"/>
              <a:pPr/>
              <a:t>12</a:t>
            </a:fld>
            <a:endParaRPr lang="pl-PL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39C14C-90FA-41D8-85E5-918066959C08}" type="slidenum">
              <a:rPr lang="pl-PL" smtClean="0"/>
              <a:pPr/>
              <a:t>13</a:t>
            </a:fld>
            <a:endParaRPr lang="pl-PL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17FD7B-C664-4444-B64C-97E4A26994A9}" type="slidenum">
              <a:rPr lang="pl-PL" smtClean="0"/>
              <a:pPr/>
              <a:t>14</a:t>
            </a:fld>
            <a:endParaRPr lang="pl-PL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15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16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</p:grp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</p:grp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sp>
        <p:nvSpPr>
          <p:cNvPr id="3087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dt" sz="quarter" idx="10"/>
          </p:nvPr>
        </p:nvSpPr>
        <p:spPr>
          <a:xfrm>
            <a:off x="381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B5F57-F114-4A8E-8EC4-86C6F26CAB7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C1B26-BF19-41D9-867A-ED695951962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15E45-9F3F-47AF-904D-1BE400FDCDA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7AE53-5F4E-4230-B47E-C0BB2CBE09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3925D-C7C0-46D3-A83D-23BF1A91235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46A50-A9D6-41E6-B92C-86AD7B7F290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16023-F613-4CD9-B5CF-D402FC4895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7A712-F5E6-47ED-82BD-F10ACB1496E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9974C-986A-42DA-9E04-B408517B163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009F3-AF59-49C8-8E61-CBDE339B7E4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7CE33-C242-4FDA-A425-A897CE1EE9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1000" y="304800"/>
            <a:ext cx="8383588" cy="6022975"/>
            <a:chOff x="240" y="192"/>
            <a:chExt cx="5281" cy="3794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240" y="1008"/>
              <a:ext cx="5281" cy="2978"/>
              <a:chOff x="240" y="1008"/>
              <a:chExt cx="5281" cy="2978"/>
            </a:xfrm>
          </p:grpSpPr>
          <p:sp>
            <p:nvSpPr>
              <p:cNvPr id="2052" name="Rectangle 4"/>
              <p:cNvSpPr>
                <a:spLocks noChangeArrowheads="1"/>
              </p:cNvSpPr>
              <p:nvPr/>
            </p:nvSpPr>
            <p:spPr bwMode="auto">
              <a:xfrm>
                <a:off x="245" y="1010"/>
                <a:ext cx="5269" cy="297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2053" name="Freeform 5"/>
              <p:cNvSpPr>
                <a:spLocks/>
              </p:cNvSpPr>
              <p:nvPr/>
            </p:nvSpPr>
            <p:spPr bwMode="auto">
              <a:xfrm>
                <a:off x="240" y="1008"/>
                <a:ext cx="5269" cy="2977"/>
              </a:xfrm>
              <a:custGeom>
                <a:avLst/>
                <a:gdLst/>
                <a:ahLst/>
                <a:cxnLst>
                  <a:cxn ang="0">
                    <a:pos x="5268" y="0"/>
                  </a:cxn>
                  <a:cxn ang="0">
                    <a:pos x="0" y="0"/>
                  </a:cxn>
                  <a:cxn ang="0">
                    <a:pos x="0" y="2976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0" y="0"/>
                    </a:lnTo>
                    <a:lnTo>
                      <a:pt x="0" y="297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2054" name="Freeform 6"/>
              <p:cNvSpPr>
                <a:spLocks/>
              </p:cNvSpPr>
              <p:nvPr/>
            </p:nvSpPr>
            <p:spPr bwMode="auto">
              <a:xfrm>
                <a:off x="252" y="1008"/>
                <a:ext cx="5269" cy="2977"/>
              </a:xfrm>
              <a:custGeom>
                <a:avLst/>
                <a:gdLst/>
                <a:ahLst/>
                <a:cxnLst>
                  <a:cxn ang="0">
                    <a:pos x="5268" y="0"/>
                  </a:cxn>
                  <a:cxn ang="0">
                    <a:pos x="5268" y="2976"/>
                  </a:cxn>
                  <a:cxn ang="0">
                    <a:pos x="0" y="2976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5268" y="2976"/>
                    </a:lnTo>
                    <a:lnTo>
                      <a:pt x="0" y="297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</p:grpSp>
        <p:grpSp>
          <p:nvGrpSpPr>
            <p:cNvPr id="1033" name="Group 7"/>
            <p:cNvGrpSpPr>
              <a:grpSpLocks/>
            </p:cNvGrpSpPr>
            <p:nvPr/>
          </p:nvGrpSpPr>
          <p:grpSpPr bwMode="auto">
            <a:xfrm>
              <a:off x="336" y="1103"/>
              <a:ext cx="97" cy="2785"/>
              <a:chOff x="336" y="1103"/>
              <a:chExt cx="97" cy="2785"/>
            </a:xfrm>
          </p:grpSpPr>
          <p:sp useBgFill="1"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336" y="1104"/>
                <a:ext cx="96" cy="2784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auto">
              <a:xfrm>
                <a:off x="336" y="1103"/>
                <a:ext cx="97" cy="2785"/>
              </a:xfrm>
              <a:custGeom>
                <a:avLst/>
                <a:gdLst/>
                <a:ahLst/>
                <a:cxnLst>
                  <a:cxn ang="0">
                    <a:pos x="0" y="2784"/>
                  </a:cxn>
                  <a:cxn ang="0">
                    <a:pos x="96" y="2784"/>
                  </a:cxn>
                  <a:cxn ang="0">
                    <a:pos x="96" y="0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96" y="2784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2058" name="Freeform 10"/>
              <p:cNvSpPr>
                <a:spLocks/>
              </p:cNvSpPr>
              <p:nvPr/>
            </p:nvSpPr>
            <p:spPr bwMode="auto">
              <a:xfrm>
                <a:off x="336" y="1103"/>
                <a:ext cx="97" cy="2785"/>
              </a:xfrm>
              <a:custGeom>
                <a:avLst/>
                <a:gdLst/>
                <a:ahLst/>
                <a:cxnLst>
                  <a:cxn ang="0">
                    <a:pos x="0" y="2784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</p:grpSp>
        <p:grpSp>
          <p:nvGrpSpPr>
            <p:cNvPr id="1034" name="Group 11"/>
            <p:cNvGrpSpPr>
              <a:grpSpLocks/>
            </p:cNvGrpSpPr>
            <p:nvPr/>
          </p:nvGrpSpPr>
          <p:grpSpPr bwMode="auto">
            <a:xfrm>
              <a:off x="240" y="192"/>
              <a:ext cx="193" cy="721"/>
              <a:chOff x="240" y="192"/>
              <a:chExt cx="193" cy="721"/>
            </a:xfrm>
          </p:grpSpPr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240" y="192"/>
                <a:ext cx="192" cy="720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2061" name="Freeform 13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0" y="0"/>
                  </a:cxn>
                  <a:cxn ang="0">
                    <a:pos x="0" y="720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0" y="0"/>
                    </a:lnTo>
                    <a:lnTo>
                      <a:pt x="0" y="72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2062" name="Freeform 14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192" y="720"/>
                  </a:cxn>
                  <a:cxn ang="0">
                    <a:pos x="0" y="720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192" y="720"/>
                    </a:lnTo>
                    <a:lnTo>
                      <a:pt x="0" y="72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sp>
        <p:nvSpPr>
          <p:cNvPr id="102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tytułu z Wzorca</a:t>
            </a:r>
          </a:p>
        </p:txBody>
      </p:sp>
      <p:sp>
        <p:nvSpPr>
          <p:cNvPr id="102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tekstu z Wzorca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30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04428B65-5D3D-4679-8E38-E299F089BB4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4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ransition spd="slow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sztukamilosci44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00298" y="3564854"/>
            <a:ext cx="4158162" cy="30285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9296400" cy="1143000"/>
          </a:xfrm>
        </p:spPr>
        <p:txBody>
          <a:bodyPr/>
          <a:lstStyle/>
          <a:p>
            <a:pPr algn="ctr" eaLnBrk="1" hangingPunct="1"/>
            <a:r>
              <a:rPr lang="pl-PL" sz="6600" b="1" dirty="0" smtClean="0">
                <a:solidFill>
                  <a:srgbClr val="F87B62"/>
                </a:solidFill>
                <a:latin typeface="Calibri" pitchFamily="34" charset="0"/>
              </a:rPr>
              <a:t>KOBIETA I MĘŻCZYZNA</a:t>
            </a:r>
            <a:endParaRPr lang="pl-PL" sz="4800" dirty="0" smtClean="0">
              <a:solidFill>
                <a:srgbClr val="F87B62"/>
              </a:solidFill>
              <a:latin typeface="Calibri" pitchFamily="34" charset="0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557338"/>
            <a:ext cx="8089900" cy="35052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pl-PL" sz="4400" b="1" dirty="0" smtClean="0">
                <a:solidFill>
                  <a:srgbClr val="FBC9C1"/>
                </a:solidFill>
                <a:latin typeface="Calibri" pitchFamily="34" charset="0"/>
              </a:rPr>
              <a:t>SKAZANI NA SIEBIE</a:t>
            </a:r>
          </a:p>
          <a:p>
            <a:pPr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pl-PL" sz="4400" b="1" dirty="0" smtClean="0">
                <a:solidFill>
                  <a:srgbClr val="FBC9C1"/>
                </a:solidFill>
                <a:latin typeface="Calibri" pitchFamily="34" charset="0"/>
              </a:rPr>
              <a:t>CZY </a:t>
            </a:r>
          </a:p>
          <a:p>
            <a:pPr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pl-PL" sz="4400" b="1" dirty="0" smtClean="0">
                <a:solidFill>
                  <a:srgbClr val="FBC9C1"/>
                </a:solidFill>
                <a:latin typeface="Calibri" pitchFamily="34" charset="0"/>
              </a:rPr>
              <a:t>OBDAROWANI SOBĄ?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 autoUpdateAnimBg="0"/>
      <p:bldP spid="10445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9144000" cy="1143000"/>
          </a:xfrm>
        </p:spPr>
        <p:txBody>
          <a:bodyPr/>
          <a:lstStyle/>
          <a:p>
            <a:pPr algn="ctr" eaLnBrk="1" hangingPunct="1"/>
            <a:r>
              <a:rPr lang="pl-PL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charset="0"/>
              </a:rPr>
              <a:t>WYRAŻANIE UCZUĆ I EMOCJI</a:t>
            </a:r>
            <a:br>
              <a:rPr lang="pl-PL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charset="0"/>
              </a:rPr>
            </a:br>
            <a:r>
              <a:rPr lang="pl-PL" sz="1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charset="0"/>
              </a:rPr>
              <a:t/>
            </a:r>
            <a:br>
              <a:rPr lang="pl-PL" sz="1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charset="0"/>
              </a:rPr>
            </a:br>
            <a:r>
              <a:rPr lang="pl-PL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charset="0"/>
              </a:rPr>
              <a:t>MĘŻCZYZNA             KOBIETA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9512" y="1752600"/>
            <a:ext cx="4697288" cy="4114800"/>
          </a:xfrm>
        </p:spPr>
        <p:txBody>
          <a:bodyPr/>
          <a:lstStyle/>
          <a:p>
            <a:pPr eaLnBrk="1" hangingPunct="1"/>
            <a:r>
              <a:rPr lang="pl-PL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  <a:t>pragnie poczucia</a:t>
            </a:r>
            <a:br>
              <a:rPr lang="pl-PL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</a:br>
            <a:r>
              <a:rPr lang="pl-PL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  <a:t>stabilności, że zdobył już kobietę i ją posiada,</a:t>
            </a:r>
          </a:p>
          <a:p>
            <a:pPr eaLnBrk="1" hangingPunct="1"/>
            <a:endParaRPr lang="pl-PL" sz="1000" dirty="0" smtClean="0">
              <a:solidFill>
                <a:schemeClr val="accent6">
                  <a:lumMod val="20000"/>
                  <a:lumOff val="80000"/>
                </a:schemeClr>
              </a:solidFill>
              <a:latin typeface="Arial" charset="0"/>
            </a:endParaRPr>
          </a:p>
          <a:p>
            <a:pPr eaLnBrk="1" hangingPunct="1"/>
            <a:r>
              <a:rPr lang="pl-PL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  <a:t>dystans do wyrażania emocji i trudność w ich werbalizowaniu,</a:t>
            </a:r>
          </a:p>
          <a:p>
            <a:pPr eaLnBrk="1" hangingPunct="1"/>
            <a:r>
              <a:rPr lang="pl-PL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  <a:t>skłonność do mówienia </a:t>
            </a:r>
            <a:br>
              <a:rPr lang="pl-PL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</a:br>
            <a:r>
              <a:rPr lang="pl-PL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  <a:t>o świecie rzeczy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00600" y="1700808"/>
            <a:ext cx="4343400" cy="4114800"/>
          </a:xfrm>
        </p:spPr>
        <p:txBody>
          <a:bodyPr/>
          <a:lstStyle/>
          <a:p>
            <a:pPr eaLnBrk="1" hangingPunct="1"/>
            <a:r>
              <a:rPr lang="pl-PL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  <a:t>pragnie być stale zdobywana;</a:t>
            </a:r>
            <a:br>
              <a:rPr lang="pl-PL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</a:br>
            <a:endParaRPr lang="pl-PL" dirty="0" smtClean="0">
              <a:solidFill>
                <a:schemeClr val="accent6">
                  <a:lumMod val="20000"/>
                  <a:lumOff val="80000"/>
                </a:schemeClr>
              </a:solidFill>
              <a:latin typeface="Arial" charset="0"/>
            </a:endParaRPr>
          </a:p>
          <a:p>
            <a:pPr eaLnBrk="1" hangingPunct="1"/>
            <a:endParaRPr lang="pl-PL" sz="1000" dirty="0" smtClean="0">
              <a:solidFill>
                <a:schemeClr val="accent6">
                  <a:lumMod val="20000"/>
                  <a:lumOff val="80000"/>
                </a:schemeClr>
              </a:solidFill>
              <a:latin typeface="Arial" charset="0"/>
            </a:endParaRPr>
          </a:p>
          <a:p>
            <a:pPr eaLnBrk="1" hangingPunct="1"/>
            <a:r>
              <a:rPr lang="pl-PL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  <a:t>łatwość wyrażania uczuć i emocji</a:t>
            </a:r>
            <a:br>
              <a:rPr lang="pl-PL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</a:br>
            <a:endParaRPr lang="pl-PL" dirty="0" smtClean="0">
              <a:solidFill>
                <a:schemeClr val="accent6">
                  <a:lumMod val="20000"/>
                  <a:lumOff val="80000"/>
                </a:schemeClr>
              </a:solidFill>
              <a:latin typeface="Arial" charset="0"/>
            </a:endParaRPr>
          </a:p>
          <a:p>
            <a:pPr eaLnBrk="1" hangingPunct="1"/>
            <a:r>
              <a:rPr lang="pl-PL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  <a:t>skłonność mówienia </a:t>
            </a:r>
            <a:br>
              <a:rPr lang="pl-PL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</a:br>
            <a:r>
              <a:rPr lang="pl-PL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  <a:t>o uczuciach o świecie ludzi,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uiExpand="1" build="p" autoUpdateAnimBg="0"/>
      <p:bldP spid="83972" grpId="0" uiExpand="1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algn="ctr" eaLnBrk="1" hangingPunct="1"/>
            <a:r>
              <a:rPr lang="pl-PL" b="1" dirty="0" smtClean="0">
                <a:solidFill>
                  <a:srgbClr val="FF0000"/>
                </a:solidFill>
                <a:latin typeface="Arial" charset="0"/>
              </a:rPr>
              <a:t>POCZUCIE </a:t>
            </a:r>
            <a:br>
              <a:rPr lang="pl-PL" b="1" dirty="0" smtClean="0">
                <a:solidFill>
                  <a:srgbClr val="FF0000"/>
                </a:solidFill>
                <a:latin typeface="Arial" charset="0"/>
              </a:rPr>
            </a:br>
            <a:r>
              <a:rPr lang="pl-PL" b="1" dirty="0" smtClean="0">
                <a:solidFill>
                  <a:srgbClr val="FF0000"/>
                </a:solidFill>
                <a:latin typeface="Arial" charset="0"/>
              </a:rPr>
              <a:t>WŁASNEJ WARTOŚCI</a:t>
            </a:r>
            <a:br>
              <a:rPr lang="pl-PL" b="1" dirty="0" smtClean="0">
                <a:solidFill>
                  <a:srgbClr val="FF0000"/>
                </a:solidFill>
                <a:latin typeface="Arial" charset="0"/>
              </a:rPr>
            </a:br>
            <a:r>
              <a:rPr lang="pl-PL" sz="1600" b="1" dirty="0" smtClean="0">
                <a:solidFill>
                  <a:srgbClr val="FF0000"/>
                </a:solidFill>
                <a:latin typeface="Arial" charset="0"/>
              </a:rPr>
              <a:t/>
            </a:r>
            <a:br>
              <a:rPr lang="pl-PL" sz="1600" b="1" dirty="0" smtClean="0">
                <a:solidFill>
                  <a:srgbClr val="FF0000"/>
                </a:solidFill>
                <a:latin typeface="Arial" charset="0"/>
              </a:rPr>
            </a:br>
            <a:r>
              <a:rPr lang="pl-PL" sz="3200" b="1" dirty="0" smtClean="0">
                <a:solidFill>
                  <a:srgbClr val="FF0000"/>
                </a:solidFill>
                <a:latin typeface="Arial" charset="0"/>
              </a:rPr>
              <a:t>MĘŻCZYZNA             KOBIETA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51520" y="2420888"/>
            <a:ext cx="4574882" cy="4114800"/>
          </a:xfrm>
        </p:spPr>
        <p:txBody>
          <a:bodyPr/>
          <a:lstStyle/>
          <a:p>
            <a:pPr eaLnBrk="1" hangingPunct="1">
              <a:buClr>
                <a:srgbClr val="FEA890"/>
              </a:buClr>
            </a:pPr>
            <a:r>
              <a:rPr lang="pl-PL" dirty="0" smtClean="0">
                <a:solidFill>
                  <a:srgbClr val="FEA890"/>
                </a:solidFill>
                <a:latin typeface="Arial" charset="0"/>
              </a:rPr>
              <a:t>w kategoriach </a:t>
            </a:r>
            <a:br>
              <a:rPr lang="pl-PL" dirty="0" smtClean="0">
                <a:solidFill>
                  <a:srgbClr val="FEA890"/>
                </a:solidFill>
                <a:latin typeface="Arial" charset="0"/>
              </a:rPr>
            </a:br>
            <a:r>
              <a:rPr lang="pl-PL" dirty="0" smtClean="0">
                <a:solidFill>
                  <a:srgbClr val="FEA890"/>
                </a:solidFill>
                <a:latin typeface="Arial" charset="0"/>
              </a:rPr>
              <a:t>rozumu, siły, </a:t>
            </a:r>
            <a:br>
              <a:rPr lang="pl-PL" dirty="0" smtClean="0">
                <a:solidFill>
                  <a:srgbClr val="FEA890"/>
                </a:solidFill>
                <a:latin typeface="Arial" charset="0"/>
              </a:rPr>
            </a:br>
            <a:r>
              <a:rPr lang="pl-PL" dirty="0" smtClean="0">
                <a:solidFill>
                  <a:srgbClr val="FEA890"/>
                </a:solidFill>
                <a:latin typeface="Arial" charset="0"/>
              </a:rPr>
              <a:t>sprawności.</a:t>
            </a:r>
            <a:br>
              <a:rPr lang="pl-PL" dirty="0" smtClean="0">
                <a:solidFill>
                  <a:srgbClr val="FEA890"/>
                </a:solidFill>
                <a:latin typeface="Arial" charset="0"/>
              </a:rPr>
            </a:br>
            <a:r>
              <a:rPr lang="pl-PL" dirty="0" smtClean="0">
                <a:solidFill>
                  <a:srgbClr val="FEA890"/>
                </a:solidFill>
                <a:latin typeface="Arial" charset="0"/>
              </a:rPr>
              <a:t/>
            </a:r>
            <a:br>
              <a:rPr lang="pl-PL" dirty="0" smtClean="0">
                <a:solidFill>
                  <a:srgbClr val="FEA890"/>
                </a:solidFill>
                <a:latin typeface="Arial" charset="0"/>
              </a:rPr>
            </a:br>
            <a:endParaRPr lang="pl-PL" sz="1000" dirty="0" smtClean="0">
              <a:solidFill>
                <a:srgbClr val="FEA890"/>
              </a:solidFill>
              <a:latin typeface="Arial" charset="0"/>
            </a:endParaRPr>
          </a:p>
          <a:p>
            <a:pPr eaLnBrk="1" hangingPunct="1">
              <a:buClr>
                <a:srgbClr val="FEA890"/>
              </a:buClr>
            </a:pPr>
            <a:r>
              <a:rPr lang="pl-PL" dirty="0" smtClean="0">
                <a:solidFill>
                  <a:srgbClr val="FEA890"/>
                </a:solidFill>
                <a:latin typeface="Arial" charset="0"/>
              </a:rPr>
              <a:t>lubi, by doceniono jego zdolności, organizacyjne, intelektualne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00600" y="2420888"/>
            <a:ext cx="4343400" cy="4114800"/>
          </a:xfrm>
        </p:spPr>
        <p:txBody>
          <a:bodyPr/>
          <a:lstStyle/>
          <a:p>
            <a:pPr eaLnBrk="1" hangingPunct="1">
              <a:buClr>
                <a:srgbClr val="FEA890"/>
              </a:buClr>
            </a:pPr>
            <a:r>
              <a:rPr lang="pl-PL" dirty="0" smtClean="0">
                <a:solidFill>
                  <a:srgbClr val="FEA890"/>
                </a:solidFill>
                <a:latin typeface="Arial" charset="0"/>
              </a:rPr>
              <a:t>przeżywanie wartości </a:t>
            </a:r>
            <a:br>
              <a:rPr lang="pl-PL" dirty="0" smtClean="0">
                <a:solidFill>
                  <a:srgbClr val="FEA890"/>
                </a:solidFill>
                <a:latin typeface="Arial" charset="0"/>
              </a:rPr>
            </a:br>
            <a:r>
              <a:rPr lang="pl-PL" dirty="0" smtClean="0">
                <a:solidFill>
                  <a:srgbClr val="FEA890"/>
                </a:solidFill>
                <a:latin typeface="Arial" charset="0"/>
              </a:rPr>
              <a:t>w kategoriach moralnych </a:t>
            </a:r>
            <a:br>
              <a:rPr lang="pl-PL" dirty="0" smtClean="0">
                <a:solidFill>
                  <a:srgbClr val="FEA890"/>
                </a:solidFill>
                <a:latin typeface="Arial" charset="0"/>
              </a:rPr>
            </a:br>
            <a:r>
              <a:rPr lang="pl-PL" dirty="0" smtClean="0">
                <a:solidFill>
                  <a:srgbClr val="FEA890"/>
                </a:solidFill>
                <a:latin typeface="Arial" charset="0"/>
              </a:rPr>
              <a:t>i estetycznych</a:t>
            </a:r>
            <a:br>
              <a:rPr lang="pl-PL" dirty="0" smtClean="0">
                <a:solidFill>
                  <a:srgbClr val="FEA890"/>
                </a:solidFill>
                <a:latin typeface="Arial" charset="0"/>
              </a:rPr>
            </a:br>
            <a:endParaRPr lang="pl-PL" sz="1000" dirty="0" smtClean="0">
              <a:solidFill>
                <a:srgbClr val="FEA890"/>
              </a:solidFill>
              <a:latin typeface="Arial" charset="0"/>
            </a:endParaRPr>
          </a:p>
          <a:p>
            <a:pPr eaLnBrk="1" hangingPunct="1">
              <a:buClr>
                <a:srgbClr val="FEA890"/>
              </a:buClr>
            </a:pPr>
            <a:r>
              <a:rPr lang="pl-PL" dirty="0" smtClean="0">
                <a:solidFill>
                  <a:srgbClr val="FEA890"/>
                </a:solidFill>
                <a:latin typeface="Arial" charset="0"/>
              </a:rPr>
              <a:t>chce być piękna, chce tworzyć dobro i piękno </a:t>
            </a:r>
            <a:br>
              <a:rPr lang="pl-PL" dirty="0" smtClean="0">
                <a:solidFill>
                  <a:srgbClr val="FEA890"/>
                </a:solidFill>
                <a:latin typeface="Arial" charset="0"/>
              </a:rPr>
            </a:br>
            <a:r>
              <a:rPr lang="pl-PL" dirty="0" smtClean="0">
                <a:solidFill>
                  <a:srgbClr val="FEA890"/>
                </a:solidFill>
                <a:latin typeface="Arial" charset="0"/>
              </a:rPr>
              <a:t>oraz chce, by to było zauważone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8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uiExpand="1" build="p" autoUpdateAnimBg="0"/>
      <p:bldP spid="108548" grpId="0" uiExpand="1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algn="ctr" eaLnBrk="1" hangingPunct="1"/>
            <a:r>
              <a:rPr lang="pl-PL" b="1" dirty="0" smtClean="0">
                <a:solidFill>
                  <a:srgbClr val="FFC000"/>
                </a:solidFill>
                <a:latin typeface="Arial" charset="0"/>
              </a:rPr>
              <a:t>PRACA I WYPOCZYNEK</a:t>
            </a:r>
            <a:br>
              <a:rPr lang="pl-PL" b="1" dirty="0" smtClean="0">
                <a:solidFill>
                  <a:srgbClr val="FFC000"/>
                </a:solidFill>
                <a:latin typeface="Arial" charset="0"/>
              </a:rPr>
            </a:br>
            <a:r>
              <a:rPr lang="pl-PL" sz="1600" b="1" dirty="0" smtClean="0">
                <a:solidFill>
                  <a:srgbClr val="FFC000"/>
                </a:solidFill>
                <a:latin typeface="Arial" charset="0"/>
              </a:rPr>
              <a:t/>
            </a:r>
            <a:br>
              <a:rPr lang="pl-PL" sz="1600" b="1" dirty="0" smtClean="0">
                <a:solidFill>
                  <a:srgbClr val="FFC000"/>
                </a:solidFill>
                <a:latin typeface="Arial" charset="0"/>
              </a:rPr>
            </a:br>
            <a:r>
              <a:rPr lang="pl-PL" sz="3200" b="1" dirty="0" smtClean="0">
                <a:solidFill>
                  <a:srgbClr val="FFC000"/>
                </a:solidFill>
                <a:latin typeface="Arial" charset="0"/>
              </a:rPr>
              <a:t>MĘŻCZYZNA             KOBIETA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750" y="1773238"/>
            <a:ext cx="4267200" cy="4114800"/>
          </a:xfrm>
        </p:spPr>
        <p:txBody>
          <a:bodyPr/>
          <a:lstStyle/>
          <a:p>
            <a:pPr eaLnBrk="1" hangingPunct="1"/>
            <a:r>
              <a:rPr lang="pl-PL" dirty="0" smtClean="0">
                <a:solidFill>
                  <a:srgbClr val="FFFF00"/>
                </a:solidFill>
                <a:latin typeface="Arial" charset="0"/>
              </a:rPr>
              <a:t>cel: ważna jest użyteczność </a:t>
            </a:r>
            <a:br>
              <a:rPr lang="pl-PL" dirty="0" smtClean="0">
                <a:solidFill>
                  <a:srgbClr val="FFFF00"/>
                </a:solidFill>
                <a:latin typeface="Arial" charset="0"/>
              </a:rPr>
            </a:br>
            <a:r>
              <a:rPr lang="pl-PL" dirty="0" smtClean="0">
                <a:solidFill>
                  <a:srgbClr val="FFFF00"/>
                </a:solidFill>
                <a:latin typeface="Arial" charset="0"/>
              </a:rPr>
              <a:t>i przydatność,</a:t>
            </a:r>
            <a:br>
              <a:rPr lang="pl-PL" dirty="0" smtClean="0">
                <a:solidFill>
                  <a:srgbClr val="FFFF00"/>
                </a:solidFill>
                <a:latin typeface="Arial" charset="0"/>
              </a:rPr>
            </a:br>
            <a:r>
              <a:rPr lang="pl-PL" dirty="0" smtClean="0">
                <a:solidFill>
                  <a:srgbClr val="FFFF00"/>
                </a:solidFill>
                <a:latin typeface="Arial" charset="0"/>
              </a:rPr>
              <a:t> </a:t>
            </a:r>
          </a:p>
          <a:p>
            <a:pPr eaLnBrk="1" hangingPunct="1"/>
            <a:r>
              <a:rPr lang="pl-PL" dirty="0" smtClean="0">
                <a:solidFill>
                  <a:srgbClr val="FFFF00"/>
                </a:solidFill>
                <a:latin typeface="Arial" charset="0"/>
              </a:rPr>
              <a:t>po pracy musi</a:t>
            </a:r>
            <a:br>
              <a:rPr lang="pl-PL" dirty="0" smtClean="0">
                <a:solidFill>
                  <a:srgbClr val="FFFF00"/>
                </a:solidFill>
                <a:latin typeface="Arial" charset="0"/>
              </a:rPr>
            </a:br>
            <a:r>
              <a:rPr lang="pl-PL" dirty="0" smtClean="0">
                <a:solidFill>
                  <a:srgbClr val="FFFF00"/>
                </a:solidFill>
                <a:latin typeface="Arial" charset="0"/>
              </a:rPr>
              <a:t>odpocząć (drzemka)</a:t>
            </a:r>
          </a:p>
          <a:p>
            <a:pPr eaLnBrk="1" hangingPunct="1">
              <a:buNone/>
            </a:pPr>
            <a:endParaRPr lang="pl-PL" dirty="0" smtClean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r>
              <a:rPr lang="pl-PL" dirty="0" smtClean="0">
                <a:solidFill>
                  <a:srgbClr val="FFFF00"/>
                </a:solidFill>
                <a:latin typeface="Arial" charset="0"/>
              </a:rPr>
              <a:t>działanie według planu,</a:t>
            </a:r>
            <a:br>
              <a:rPr lang="pl-PL" dirty="0" smtClean="0">
                <a:solidFill>
                  <a:srgbClr val="FFFF00"/>
                </a:solidFill>
                <a:latin typeface="Arial" charset="0"/>
              </a:rPr>
            </a:br>
            <a:r>
              <a:rPr lang="pl-PL" dirty="0" smtClean="0">
                <a:solidFill>
                  <a:srgbClr val="FFFF00"/>
                </a:solidFill>
                <a:latin typeface="Arial" charset="0"/>
              </a:rPr>
              <a:t>patrzenie w przyszłość: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932363" y="1773238"/>
            <a:ext cx="4038600" cy="4114800"/>
          </a:xfrm>
        </p:spPr>
        <p:txBody>
          <a:bodyPr/>
          <a:lstStyle/>
          <a:p>
            <a:pPr eaLnBrk="1" hangingPunct="1"/>
            <a:r>
              <a:rPr lang="pl-PL" dirty="0" smtClean="0">
                <a:solidFill>
                  <a:srgbClr val="FFFF00"/>
                </a:solidFill>
                <a:latin typeface="Arial" charset="0"/>
              </a:rPr>
              <a:t>cel: ważny jest odbiór adresata</a:t>
            </a:r>
          </a:p>
          <a:p>
            <a:pPr eaLnBrk="1" hangingPunct="1"/>
            <a:endParaRPr lang="pl-PL" sz="2000" dirty="0" smtClean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endParaRPr lang="pl-PL" sz="2000" dirty="0" smtClean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r>
              <a:rPr lang="pl-PL" dirty="0" smtClean="0">
                <a:solidFill>
                  <a:srgbClr val="FFFF00"/>
                </a:solidFill>
                <a:latin typeface="Arial" charset="0"/>
              </a:rPr>
              <a:t>zmęczona odpoczywa</a:t>
            </a:r>
            <a:br>
              <a:rPr lang="pl-PL" dirty="0" smtClean="0">
                <a:solidFill>
                  <a:srgbClr val="FFFF00"/>
                </a:solidFill>
                <a:latin typeface="Arial" charset="0"/>
              </a:rPr>
            </a:br>
            <a:r>
              <a:rPr lang="pl-PL" dirty="0" smtClean="0">
                <a:solidFill>
                  <a:srgbClr val="FFFF00"/>
                </a:solidFill>
                <a:latin typeface="Arial" charset="0"/>
              </a:rPr>
              <a:t>przy innej czynności,</a:t>
            </a:r>
            <a:br>
              <a:rPr lang="pl-PL" dirty="0" smtClean="0">
                <a:solidFill>
                  <a:srgbClr val="FFFF00"/>
                </a:solidFill>
                <a:latin typeface="Arial" charset="0"/>
              </a:rPr>
            </a:br>
            <a:endParaRPr lang="pl-PL" sz="4000" dirty="0" smtClean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r>
              <a:rPr lang="pl-PL" dirty="0" smtClean="0">
                <a:solidFill>
                  <a:srgbClr val="FFFF00"/>
                </a:solidFill>
                <a:latin typeface="Arial" charset="0"/>
              </a:rPr>
              <a:t>wykonywanie kilku czynności</a:t>
            </a:r>
            <a:br>
              <a:rPr lang="pl-PL" dirty="0" smtClean="0">
                <a:solidFill>
                  <a:srgbClr val="FFFF00"/>
                </a:solidFill>
                <a:latin typeface="Arial" charset="0"/>
              </a:rPr>
            </a:br>
            <a:r>
              <a:rPr lang="pl-PL" dirty="0" smtClean="0">
                <a:solidFill>
                  <a:srgbClr val="FFFF00"/>
                </a:solidFill>
                <a:latin typeface="Arial" charset="0"/>
              </a:rPr>
              <a:t>równocześnie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  <p:bldP spid="81924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1143000"/>
          </a:xfrm>
        </p:spPr>
        <p:txBody>
          <a:bodyPr/>
          <a:lstStyle/>
          <a:p>
            <a:pPr algn="ctr" eaLnBrk="1" hangingPunct="1"/>
            <a:r>
              <a:rPr lang="pl-PL" sz="4800" b="1" dirty="0" smtClean="0">
                <a:solidFill>
                  <a:srgbClr val="92D050"/>
                </a:solidFill>
                <a:latin typeface="Calibri" pitchFamily="34" charset="0"/>
                <a:cs typeface="Calibri" pitchFamily="34" charset="0"/>
              </a:rPr>
              <a:t>REAGOWANIE</a:t>
            </a:r>
            <a:br>
              <a:rPr lang="pl-PL" sz="4800" b="1" dirty="0" smtClean="0">
                <a:solidFill>
                  <a:srgbClr val="92D050"/>
                </a:solidFill>
                <a:latin typeface="Calibri" pitchFamily="34" charset="0"/>
                <a:cs typeface="Calibri" pitchFamily="34" charset="0"/>
              </a:rPr>
            </a:br>
            <a:r>
              <a:rPr lang="pl-PL" sz="3600" b="1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pl-PL" sz="3600" b="1" dirty="0" smtClean="0">
                <a:solidFill>
                  <a:srgbClr val="000000"/>
                </a:solidFill>
                <a:latin typeface="Arial" charset="0"/>
              </a:rPr>
            </a:br>
            <a:r>
              <a:rPr lang="pl-PL" sz="3200" b="1" dirty="0" smtClean="0">
                <a:solidFill>
                  <a:srgbClr val="92D050"/>
                </a:solidFill>
                <a:latin typeface="Arial" charset="0"/>
              </a:rPr>
              <a:t>MĘŻCZYZNA             KOBIETA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62000" y="2362200"/>
            <a:ext cx="3962400" cy="4114800"/>
          </a:xfrm>
        </p:spPr>
        <p:txBody>
          <a:bodyPr/>
          <a:lstStyle/>
          <a:p>
            <a:pPr eaLnBrk="1" hangingPunct="1"/>
            <a:r>
              <a:rPr lang="pl-PL" dirty="0" smtClean="0">
                <a:solidFill>
                  <a:srgbClr val="C6F983"/>
                </a:solidFill>
                <a:latin typeface="Arial" charset="0"/>
              </a:rPr>
              <a:t>przez rozum,</a:t>
            </a:r>
          </a:p>
          <a:p>
            <a:pPr eaLnBrk="1" hangingPunct="1"/>
            <a:r>
              <a:rPr lang="pl-PL" dirty="0" smtClean="0">
                <a:solidFill>
                  <a:srgbClr val="C6F983"/>
                </a:solidFill>
                <a:latin typeface="Arial" charset="0"/>
              </a:rPr>
              <a:t>nie można go do niczego zmusić, jeśli to się sprzeciwia jego rozumowi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00600" y="2514600"/>
            <a:ext cx="4343400" cy="4114800"/>
          </a:xfrm>
        </p:spPr>
        <p:txBody>
          <a:bodyPr/>
          <a:lstStyle/>
          <a:p>
            <a:pPr eaLnBrk="1" hangingPunct="1"/>
            <a:r>
              <a:rPr lang="pl-PL" dirty="0" smtClean="0">
                <a:solidFill>
                  <a:srgbClr val="C6F983"/>
                </a:solidFill>
                <a:latin typeface="Arial" charset="0"/>
              </a:rPr>
              <a:t>przez uczucia,</a:t>
            </a:r>
          </a:p>
          <a:p>
            <a:pPr eaLnBrk="1" hangingPunct="1"/>
            <a:r>
              <a:rPr lang="pl-PL" dirty="0" smtClean="0">
                <a:solidFill>
                  <a:srgbClr val="C6F983"/>
                </a:solidFill>
                <a:latin typeface="Arial" charset="0"/>
              </a:rPr>
              <a:t>nie można jej do niczego zmusić, </a:t>
            </a:r>
            <a:br>
              <a:rPr lang="pl-PL" dirty="0" smtClean="0">
                <a:solidFill>
                  <a:srgbClr val="C6F983"/>
                </a:solidFill>
                <a:latin typeface="Arial" charset="0"/>
              </a:rPr>
            </a:br>
            <a:r>
              <a:rPr lang="pl-PL" dirty="0" smtClean="0">
                <a:solidFill>
                  <a:srgbClr val="C6F983"/>
                </a:solidFill>
                <a:latin typeface="Arial" charset="0"/>
              </a:rPr>
              <a:t>jeśli to się sprzeciwia </a:t>
            </a:r>
            <a:br>
              <a:rPr lang="pl-PL" dirty="0" smtClean="0">
                <a:solidFill>
                  <a:srgbClr val="C6F983"/>
                </a:solidFill>
                <a:latin typeface="Arial" charset="0"/>
              </a:rPr>
            </a:br>
            <a:r>
              <a:rPr lang="pl-PL" dirty="0" smtClean="0">
                <a:solidFill>
                  <a:srgbClr val="C6F983"/>
                </a:solidFill>
                <a:latin typeface="Arial" charset="0"/>
              </a:rPr>
              <a:t>jej uczuciom.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  <p:bldP spid="10650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pPr algn="ctr" eaLnBrk="1" hangingPunct="1"/>
            <a:r>
              <a:rPr lang="pl-PL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  <a:t>REAKCJE PSYCHOSEKSUALNE</a:t>
            </a:r>
            <a:br>
              <a:rPr lang="pl-PL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</a:br>
            <a:r>
              <a:rPr lang="pl-PL" sz="1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  <a:t/>
            </a:r>
            <a:br>
              <a:rPr lang="pl-PL" sz="1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</a:br>
            <a:r>
              <a:rPr lang="pl-PL" sz="3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</a:rPr>
              <a:t>MĘŻCZYZNA             KOBIETA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95288" y="1628775"/>
            <a:ext cx="4267200" cy="4114800"/>
          </a:xfrm>
        </p:spPr>
        <p:txBody>
          <a:bodyPr/>
          <a:lstStyle/>
          <a:p>
            <a:pPr eaLnBrk="1" hangingPunct="1"/>
            <a:r>
              <a:rPr lang="pl-PL" sz="2400" dirty="0" smtClean="0">
                <a:solidFill>
                  <a:schemeClr val="accent5"/>
                </a:solidFill>
                <a:latin typeface="Arial" charset="0"/>
              </a:rPr>
              <a:t>pobudzają go bodźce wzrokowe,</a:t>
            </a:r>
          </a:p>
          <a:p>
            <a:pPr eaLnBrk="1" hangingPunct="1"/>
            <a:endParaRPr lang="pl-PL" sz="1000" dirty="0" smtClean="0">
              <a:solidFill>
                <a:schemeClr val="accent5"/>
              </a:solidFill>
              <a:latin typeface="Arial" charset="0"/>
            </a:endParaRPr>
          </a:p>
          <a:p>
            <a:pPr eaLnBrk="1" hangingPunct="1"/>
            <a:r>
              <a:rPr lang="pl-PL" sz="2400" dirty="0" smtClean="0">
                <a:solidFill>
                  <a:schemeClr val="accent5"/>
                </a:solidFill>
                <a:latin typeface="Arial" charset="0"/>
              </a:rPr>
              <a:t>wyraża miłość przez działanie, zaloty kobiety odczytuje jednoznacznie</a:t>
            </a:r>
          </a:p>
          <a:p>
            <a:pPr eaLnBrk="1" hangingPunct="1"/>
            <a:endParaRPr lang="pl-PL" sz="1000" dirty="0" smtClean="0">
              <a:solidFill>
                <a:schemeClr val="accent5"/>
              </a:solidFill>
              <a:latin typeface="Arial" charset="0"/>
            </a:endParaRPr>
          </a:p>
          <a:p>
            <a:pPr eaLnBrk="1" hangingPunct="1"/>
            <a:r>
              <a:rPr lang="pl-PL" sz="2400" dirty="0" smtClean="0">
                <a:solidFill>
                  <a:schemeClr val="accent5"/>
                </a:solidFill>
                <a:latin typeface="Arial" charset="0"/>
              </a:rPr>
              <a:t>szybkie dążenie do momentu współżycia,</a:t>
            </a:r>
            <a:br>
              <a:rPr lang="pl-PL" sz="2400" dirty="0" smtClean="0">
                <a:solidFill>
                  <a:schemeClr val="accent5"/>
                </a:solidFill>
                <a:latin typeface="Arial" charset="0"/>
              </a:rPr>
            </a:br>
            <a:endParaRPr lang="pl-PL" sz="2400" dirty="0" smtClean="0">
              <a:solidFill>
                <a:schemeClr val="accent5"/>
              </a:solidFill>
              <a:latin typeface="Arial" charset="0"/>
            </a:endParaRPr>
          </a:p>
          <a:p>
            <a:pPr eaLnBrk="1" hangingPunct="1"/>
            <a:endParaRPr lang="pl-PL" sz="400" dirty="0" smtClean="0">
              <a:solidFill>
                <a:schemeClr val="accent5"/>
              </a:solidFill>
              <a:latin typeface="Arial" charset="0"/>
            </a:endParaRPr>
          </a:p>
          <a:p>
            <a:pPr eaLnBrk="1" hangingPunct="1"/>
            <a:r>
              <a:rPr lang="pl-PL" sz="2400" dirty="0" smtClean="0">
                <a:solidFill>
                  <a:schemeClr val="accent5"/>
                </a:solidFill>
                <a:latin typeface="Arial" charset="0"/>
              </a:rPr>
              <a:t>przeżycia mężczyzny</a:t>
            </a:r>
            <a:br>
              <a:rPr lang="pl-PL" sz="2400" dirty="0" smtClean="0">
                <a:solidFill>
                  <a:schemeClr val="accent5"/>
                </a:solidFill>
                <a:latin typeface="Arial" charset="0"/>
              </a:rPr>
            </a:br>
            <a:r>
              <a:rPr lang="pl-PL" sz="2400" dirty="0" smtClean="0">
                <a:solidFill>
                  <a:schemeClr val="accent5"/>
                </a:solidFill>
                <a:latin typeface="Arial" charset="0"/>
              </a:rPr>
              <a:t>można porównać do ognia z zeschłych liści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5800" y="1628775"/>
            <a:ext cx="4648200" cy="4114800"/>
          </a:xfrm>
        </p:spPr>
        <p:txBody>
          <a:bodyPr/>
          <a:lstStyle/>
          <a:p>
            <a:pPr eaLnBrk="1" hangingPunct="1"/>
            <a:r>
              <a:rPr lang="pl-PL" sz="2400" dirty="0" smtClean="0">
                <a:solidFill>
                  <a:schemeClr val="accent5"/>
                </a:solidFill>
                <a:latin typeface="Arial" charset="0"/>
              </a:rPr>
              <a:t>wrażliwa na dotyk, słuch </a:t>
            </a:r>
            <a:br>
              <a:rPr lang="pl-PL" sz="2400" dirty="0" smtClean="0">
                <a:solidFill>
                  <a:schemeClr val="accent5"/>
                </a:solidFill>
                <a:latin typeface="Arial" charset="0"/>
              </a:rPr>
            </a:br>
            <a:r>
              <a:rPr lang="pl-PL" sz="2400" dirty="0" smtClean="0">
                <a:solidFill>
                  <a:schemeClr val="accent5"/>
                </a:solidFill>
                <a:latin typeface="Arial" charset="0"/>
              </a:rPr>
              <a:t>i zapach oraz wrażliwość</a:t>
            </a:r>
            <a:br>
              <a:rPr lang="pl-PL" sz="2400" dirty="0" smtClean="0">
                <a:solidFill>
                  <a:schemeClr val="accent5"/>
                </a:solidFill>
                <a:latin typeface="Arial" charset="0"/>
              </a:rPr>
            </a:br>
            <a:endParaRPr lang="pl-PL" sz="1000" dirty="0" smtClean="0">
              <a:solidFill>
                <a:schemeClr val="accent5"/>
              </a:solidFill>
              <a:latin typeface="Arial" charset="0"/>
            </a:endParaRPr>
          </a:p>
          <a:p>
            <a:pPr eaLnBrk="1" hangingPunct="1"/>
            <a:r>
              <a:rPr lang="pl-PL" sz="2400" dirty="0" smtClean="0">
                <a:solidFill>
                  <a:schemeClr val="accent5"/>
                </a:solidFill>
                <a:latin typeface="Arial" charset="0"/>
              </a:rPr>
              <a:t>działania seksualne łączy </a:t>
            </a:r>
            <a:br>
              <a:rPr lang="pl-PL" sz="2400" dirty="0" smtClean="0">
                <a:solidFill>
                  <a:schemeClr val="accent5"/>
                </a:solidFill>
                <a:latin typeface="Arial" charset="0"/>
              </a:rPr>
            </a:br>
            <a:r>
              <a:rPr lang="pl-PL" sz="2400" dirty="0" smtClean="0">
                <a:solidFill>
                  <a:schemeClr val="accent5"/>
                </a:solidFill>
                <a:latin typeface="Arial" charset="0"/>
              </a:rPr>
              <a:t>z głębokim oddaniem</a:t>
            </a:r>
            <a:br>
              <a:rPr lang="pl-PL" sz="2400" dirty="0" smtClean="0">
                <a:solidFill>
                  <a:schemeClr val="accent5"/>
                </a:solidFill>
                <a:latin typeface="Arial" charset="0"/>
              </a:rPr>
            </a:br>
            <a:r>
              <a:rPr lang="pl-PL" sz="2400" dirty="0" smtClean="0">
                <a:solidFill>
                  <a:schemeClr val="accent5"/>
                </a:solidFill>
                <a:latin typeface="Arial" charset="0"/>
              </a:rPr>
              <a:t>uczuciowym mężczyzny,</a:t>
            </a:r>
          </a:p>
          <a:p>
            <a:pPr eaLnBrk="1" hangingPunct="1"/>
            <a:endParaRPr lang="pl-PL" sz="1000" dirty="0" smtClean="0">
              <a:solidFill>
                <a:schemeClr val="accent5"/>
              </a:solidFill>
              <a:latin typeface="Arial" charset="0"/>
            </a:endParaRPr>
          </a:p>
          <a:p>
            <a:pPr eaLnBrk="1" hangingPunct="1"/>
            <a:r>
              <a:rPr lang="pl-PL" sz="2400" dirty="0" smtClean="0">
                <a:solidFill>
                  <a:schemeClr val="accent5"/>
                </a:solidFill>
                <a:latin typeface="Arial" charset="0"/>
              </a:rPr>
              <a:t>“uduchowiona" seksualność</a:t>
            </a:r>
            <a:br>
              <a:rPr lang="pl-PL" sz="2400" dirty="0" smtClean="0">
                <a:solidFill>
                  <a:schemeClr val="accent5"/>
                </a:solidFill>
                <a:latin typeface="Arial" charset="0"/>
              </a:rPr>
            </a:br>
            <a:r>
              <a:rPr lang="pl-PL" sz="2400" dirty="0" smtClean="0">
                <a:solidFill>
                  <a:schemeClr val="accent5"/>
                </a:solidFill>
                <a:latin typeface="Arial" charset="0"/>
              </a:rPr>
              <a:t>silnie połączona z potrzebą bycia kochaną,</a:t>
            </a:r>
          </a:p>
          <a:p>
            <a:pPr eaLnBrk="1" hangingPunct="1"/>
            <a:endParaRPr lang="pl-PL" sz="400" dirty="0" smtClean="0">
              <a:solidFill>
                <a:schemeClr val="accent5"/>
              </a:solidFill>
              <a:latin typeface="Arial" charset="0"/>
            </a:endParaRPr>
          </a:p>
          <a:p>
            <a:pPr eaLnBrk="1" hangingPunct="1"/>
            <a:r>
              <a:rPr lang="pl-PL" sz="2400" dirty="0" smtClean="0">
                <a:solidFill>
                  <a:schemeClr val="accent5"/>
                </a:solidFill>
                <a:latin typeface="Arial" charset="0"/>
              </a:rPr>
              <a:t>przeżycia kobiety można porównać do płonącego węgla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0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0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0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0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  <p:bldP spid="11059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52400"/>
            <a:ext cx="48768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5538" y="31750"/>
            <a:ext cx="4352925" cy="679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0"/>
            <a:ext cx="48339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6775" y="0"/>
            <a:ext cx="5292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4225" y="0"/>
            <a:ext cx="50355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pole tekstowe 2"/>
          <p:cNvSpPr txBox="1">
            <a:spLocks noChangeArrowheads="1"/>
          </p:cNvSpPr>
          <p:nvPr/>
        </p:nvSpPr>
        <p:spPr bwMode="auto">
          <a:xfrm>
            <a:off x="-285750" y="0"/>
            <a:ext cx="957262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sz="3600" dirty="0">
                <a:solidFill>
                  <a:srgbClr val="FFC000"/>
                </a:solidFill>
              </a:rPr>
              <a:t>RODZICE</a:t>
            </a:r>
          </a:p>
          <a:p>
            <a:pPr algn="ctr"/>
            <a:endParaRPr lang="pl-PL" sz="600" dirty="0">
              <a:solidFill>
                <a:srgbClr val="FFC000"/>
              </a:solidFill>
            </a:endParaRPr>
          </a:p>
          <a:p>
            <a:pPr algn="ctr"/>
            <a:r>
              <a:rPr lang="pl-PL" sz="2400" dirty="0">
                <a:solidFill>
                  <a:srgbClr val="FFC000"/>
                </a:solidFill>
              </a:rPr>
              <a:t>JAKO PODSTAWOWY WZORZEC </a:t>
            </a:r>
          </a:p>
          <a:p>
            <a:pPr algn="ctr"/>
            <a:r>
              <a:rPr lang="pl-PL" sz="2400" dirty="0">
                <a:solidFill>
                  <a:srgbClr val="FFC000"/>
                </a:solidFill>
              </a:rPr>
              <a:t>RELACJI INTERPERSONALNYCH</a:t>
            </a:r>
          </a:p>
        </p:txBody>
      </p:sp>
      <p:pic>
        <p:nvPicPr>
          <p:cNvPr id="5122" name="Picture 1026" descr="Relacje w rodzinie 4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840353" y="1857375"/>
            <a:ext cx="5534732" cy="4343400"/>
          </a:xfrm>
          <a:prstGeom prst="rect">
            <a:avLst/>
          </a:prstGeom>
          <a:noFill/>
          <a:ln w="0" cap="rnd">
            <a:solidFill>
              <a:schemeClr val="tx1"/>
            </a:solidFill>
            <a:prstDash val="sysDot"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52400"/>
            <a:ext cx="4713288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1063" y="0"/>
            <a:ext cx="48418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6938" y="0"/>
            <a:ext cx="48101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images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0"/>
            <a:ext cx="7273925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pole tekstowe 3"/>
          <p:cNvSpPr txBox="1">
            <a:spLocks noChangeArrowheads="1"/>
          </p:cNvSpPr>
          <p:nvPr/>
        </p:nvSpPr>
        <p:spPr bwMode="auto">
          <a:xfrm>
            <a:off x="285750" y="2786063"/>
            <a:ext cx="83581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pl-PL" sz="2400" b="0" i="1">
              <a:solidFill>
                <a:srgbClr val="FFC000"/>
              </a:solidFill>
              <a:latin typeface="Calibri" pitchFamily="34" charset="0"/>
              <a:cs typeface="Arial" charset="0"/>
            </a:endParaRPr>
          </a:p>
          <a:p>
            <a:pPr eaLnBrk="1" hangingPunct="1"/>
            <a:endParaRPr lang="pl-PL" sz="2400" i="1">
              <a:solidFill>
                <a:srgbClr val="FFFF00"/>
              </a:solidFill>
            </a:endParaRP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357188" y="5357813"/>
            <a:ext cx="82153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sz="5400">
                <a:solidFill>
                  <a:srgbClr val="FFDD71"/>
                </a:solidFill>
                <a:latin typeface="Calibri" pitchFamily="34" charset="0"/>
              </a:rPr>
              <a:t>DZIĘKUJĘ ZA UWAGĘ!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Symbol zastępczy zawartości 3" descr="mozg_kobiety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1050" y="1916113"/>
            <a:ext cx="6048375" cy="4608512"/>
          </a:xfrm>
        </p:spPr>
      </p:pic>
      <p:sp>
        <p:nvSpPr>
          <p:cNvPr id="614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188" algn="ctr" eaLnBrk="1" hangingPunct="1"/>
            <a:r>
              <a:rPr lang="pl-PL" smtClean="0">
                <a:solidFill>
                  <a:srgbClr val="FDFDA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PÓŁŻARTEM – PÓŁSERIO</a:t>
            </a:r>
            <a:br>
              <a:rPr lang="pl-PL" smtClean="0">
                <a:solidFill>
                  <a:srgbClr val="FDFDA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pl-PL" smtClean="0">
                <a:solidFill>
                  <a:srgbClr val="FDFDA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pl-PL" b="1" smtClean="0">
                <a:solidFill>
                  <a:srgbClr val="FDFDA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Mózg kobiety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188" algn="ctr" eaLnBrk="1" hangingPunct="1"/>
            <a:r>
              <a:rPr lang="pl-PL" smtClean="0">
                <a:solidFill>
                  <a:srgbClr val="FDFDA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PÓŁŻARTEM – PÓŁSERIO</a:t>
            </a:r>
            <a:br>
              <a:rPr lang="pl-PL" smtClean="0">
                <a:solidFill>
                  <a:srgbClr val="FDFDA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pl-PL" smtClean="0">
                <a:solidFill>
                  <a:srgbClr val="FDFDA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pl-PL" b="1" smtClean="0">
                <a:solidFill>
                  <a:srgbClr val="FDFDA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Mózg mężczyzny</a:t>
            </a:r>
          </a:p>
        </p:txBody>
      </p:sp>
      <p:pic>
        <p:nvPicPr>
          <p:cNvPr id="7171" name="Symbol zastępczy zawartości 3" descr="mozg_mezczyzny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79613" y="1773238"/>
            <a:ext cx="5976937" cy="4897437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214282" y="285728"/>
            <a:ext cx="8715436" cy="1143000"/>
          </a:xfrm>
        </p:spPr>
        <p:txBody>
          <a:bodyPr/>
          <a:lstStyle/>
          <a:p>
            <a:pPr algn="ctr" eaLnBrk="1" hangingPunct="1"/>
            <a:r>
              <a:rPr lang="pl-PL" sz="4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SPOSÓB FUNKCJONOWANIA</a:t>
            </a:r>
            <a:r>
              <a:rPr lang="pl-PL" sz="1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pl-PL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MĘŻCZYZNA                    KOBIETA</a:t>
            </a:r>
            <a:endParaRPr lang="pl-PL" sz="48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4755" name="Rectangle 2051"/>
          <p:cNvSpPr>
            <a:spLocks noGrp="1" noChangeArrowheads="1"/>
          </p:cNvSpPr>
          <p:nvPr>
            <p:ph sz="half" idx="1"/>
          </p:nvPr>
        </p:nvSpPr>
        <p:spPr>
          <a:xfrm>
            <a:off x="285720" y="2285992"/>
            <a:ext cx="4372004" cy="4114800"/>
          </a:xfrm>
        </p:spPr>
        <p:txBody>
          <a:bodyPr/>
          <a:lstStyle/>
          <a:p>
            <a:pPr eaLnBrk="1" hangingPunct="1">
              <a:buClr>
                <a:srgbClr val="ED4A17"/>
              </a:buClr>
              <a:buFont typeface="Wingdings" pitchFamily="2" charset="2"/>
              <a:buChar char="§"/>
            </a:pPr>
            <a:r>
              <a:rPr lang="pl-PL" sz="3600" dirty="0" smtClean="0">
                <a:solidFill>
                  <a:srgbClr val="ED4A17"/>
                </a:solidFill>
                <a:latin typeface="Calibri" pitchFamily="34" charset="0"/>
                <a:cs typeface="Calibri" pitchFamily="34" charset="0"/>
              </a:rPr>
              <a:t>życie w świecie rzeczy</a:t>
            </a:r>
          </a:p>
          <a:p>
            <a:pPr eaLnBrk="1" hangingPunct="1">
              <a:buClr>
                <a:srgbClr val="ED4A17"/>
              </a:buClr>
              <a:buFont typeface="Wingdings" pitchFamily="2" charset="2"/>
              <a:buChar char="§"/>
            </a:pPr>
            <a:endParaRPr lang="pl-PL" sz="1800" dirty="0" smtClean="0">
              <a:solidFill>
                <a:srgbClr val="ED4A17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Clr>
                <a:srgbClr val="ED4A17"/>
              </a:buClr>
              <a:buFont typeface="Wingdings" pitchFamily="2" charset="2"/>
              <a:buChar char="§"/>
            </a:pPr>
            <a:r>
              <a:rPr lang="pl-PL" sz="3600" dirty="0" smtClean="0">
                <a:solidFill>
                  <a:srgbClr val="ED4A17"/>
                </a:solidFill>
                <a:latin typeface="Calibri" pitchFamily="34" charset="0"/>
                <a:cs typeface="Calibri" pitchFamily="34" charset="0"/>
              </a:rPr>
              <a:t>poświęcanie się pracy zawodowej</a:t>
            </a:r>
          </a:p>
        </p:txBody>
      </p:sp>
      <p:sp>
        <p:nvSpPr>
          <p:cNvPr id="74756" name="Rectangle 2052"/>
          <p:cNvSpPr>
            <a:spLocks noGrp="1" noChangeArrowheads="1"/>
          </p:cNvSpPr>
          <p:nvPr>
            <p:ph sz="half" idx="2"/>
          </p:nvPr>
        </p:nvSpPr>
        <p:spPr>
          <a:xfrm>
            <a:off x="4500562" y="2285992"/>
            <a:ext cx="4343400" cy="4114800"/>
          </a:xfrm>
        </p:spPr>
        <p:txBody>
          <a:bodyPr/>
          <a:lstStyle/>
          <a:p>
            <a:pPr eaLnBrk="1" hangingPunct="1">
              <a:buClr>
                <a:srgbClr val="ED4A17"/>
              </a:buClr>
              <a:buFont typeface="Wingdings" pitchFamily="2" charset="2"/>
              <a:buChar char="§"/>
            </a:pPr>
            <a:r>
              <a:rPr lang="pl-PL" sz="3600" dirty="0" smtClean="0">
                <a:solidFill>
                  <a:srgbClr val="ED4A17"/>
                </a:solidFill>
                <a:latin typeface="Calibri" pitchFamily="34" charset="0"/>
                <a:cs typeface="Calibri" pitchFamily="34" charset="0"/>
              </a:rPr>
              <a:t>życie w świecie ludzi</a:t>
            </a:r>
            <a:br>
              <a:rPr lang="pl-PL" sz="3600" dirty="0" smtClean="0">
                <a:solidFill>
                  <a:srgbClr val="ED4A17"/>
                </a:solidFill>
                <a:latin typeface="Calibri" pitchFamily="34" charset="0"/>
                <a:cs typeface="Calibri" pitchFamily="34" charset="0"/>
              </a:rPr>
            </a:br>
            <a:endParaRPr lang="pl-PL" sz="3600" dirty="0" smtClean="0">
              <a:solidFill>
                <a:srgbClr val="ED4A17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Clr>
                <a:srgbClr val="ED4A17"/>
              </a:buClr>
              <a:buFont typeface="Wingdings" pitchFamily="2" charset="2"/>
              <a:buChar char="§"/>
            </a:pPr>
            <a:endParaRPr lang="pl-PL" sz="1800" dirty="0" smtClean="0">
              <a:solidFill>
                <a:srgbClr val="ED4A17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Clr>
                <a:srgbClr val="ED4A17"/>
              </a:buClr>
              <a:buFont typeface="Wingdings" pitchFamily="2" charset="2"/>
              <a:buChar char="§"/>
            </a:pPr>
            <a:r>
              <a:rPr lang="pl-PL" sz="3600" dirty="0" smtClean="0">
                <a:solidFill>
                  <a:srgbClr val="ED4A17"/>
                </a:solidFill>
                <a:latin typeface="Calibri" pitchFamily="34" charset="0"/>
                <a:cs typeface="Calibri" pitchFamily="34" charset="0"/>
              </a:rPr>
              <a:t>troska o osoby, </a:t>
            </a:r>
            <a:br>
              <a:rPr lang="pl-PL" sz="3600" dirty="0" smtClean="0">
                <a:solidFill>
                  <a:srgbClr val="ED4A17"/>
                </a:solidFill>
                <a:latin typeface="Calibri" pitchFamily="34" charset="0"/>
                <a:cs typeface="Calibri" pitchFamily="34" charset="0"/>
              </a:rPr>
            </a:br>
            <a:r>
              <a:rPr lang="pl-PL" sz="3600" dirty="0" smtClean="0">
                <a:solidFill>
                  <a:srgbClr val="ED4A17"/>
                </a:solidFill>
                <a:latin typeface="Calibri" pitchFamily="34" charset="0"/>
                <a:cs typeface="Calibri" pitchFamily="34" charset="0"/>
              </a:rPr>
              <a:t>o relacje, </a:t>
            </a:r>
            <a:br>
              <a:rPr lang="pl-PL" sz="3600" dirty="0" smtClean="0">
                <a:solidFill>
                  <a:srgbClr val="ED4A17"/>
                </a:solidFill>
                <a:latin typeface="Calibri" pitchFamily="34" charset="0"/>
                <a:cs typeface="Calibri" pitchFamily="34" charset="0"/>
              </a:rPr>
            </a:br>
            <a:r>
              <a:rPr lang="pl-PL" sz="3600" dirty="0" smtClean="0">
                <a:solidFill>
                  <a:srgbClr val="ED4A17"/>
                </a:solidFill>
                <a:latin typeface="Calibri" pitchFamily="34" charset="0"/>
                <a:cs typeface="Calibri" pitchFamily="34" charset="0"/>
              </a:rPr>
              <a:t>o wychowanie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uiExpand="1" build="p" autoUpdateAnimBg="0"/>
      <p:bldP spid="74756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191528" cy="1143000"/>
          </a:xfrm>
        </p:spPr>
        <p:txBody>
          <a:bodyPr/>
          <a:lstStyle/>
          <a:p>
            <a:pPr algn="ctr" eaLnBrk="1" hangingPunct="1"/>
            <a:r>
              <a:rPr lang="pl-PL" sz="4800" b="1" dirty="0" smtClean="0">
                <a:solidFill>
                  <a:srgbClr val="99A4F5"/>
                </a:solidFill>
                <a:latin typeface="Calibri" pitchFamily="34" charset="0"/>
                <a:cs typeface="Calibri" pitchFamily="34" charset="0"/>
              </a:rPr>
              <a:t>PODZIELNOŚĆ UWAGI</a:t>
            </a:r>
            <a:br>
              <a:rPr lang="pl-PL" sz="4800" b="1" dirty="0" smtClean="0">
                <a:solidFill>
                  <a:srgbClr val="99A4F5"/>
                </a:solidFill>
                <a:latin typeface="Calibri" pitchFamily="34" charset="0"/>
                <a:cs typeface="Calibri" pitchFamily="34" charset="0"/>
              </a:rPr>
            </a:br>
            <a:r>
              <a:rPr lang="pl-PL" sz="1200" b="1" dirty="0" smtClean="0">
                <a:solidFill>
                  <a:srgbClr val="99A4F5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pl-PL" sz="1200" b="1" dirty="0" smtClean="0">
                <a:solidFill>
                  <a:srgbClr val="99A4F5"/>
                </a:solidFill>
                <a:latin typeface="Calibri" pitchFamily="34" charset="0"/>
                <a:cs typeface="Calibri" pitchFamily="34" charset="0"/>
              </a:rPr>
            </a:br>
            <a:r>
              <a:rPr lang="pl-PL" sz="3600" b="1" dirty="0" smtClean="0">
                <a:solidFill>
                  <a:srgbClr val="99A4F5"/>
                </a:solidFill>
                <a:latin typeface="Calibri" pitchFamily="34" charset="0"/>
                <a:cs typeface="Calibri" pitchFamily="34" charset="0"/>
              </a:rPr>
              <a:t>MĘŻCZYZNA                     KOBIETA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3528" y="1772816"/>
            <a:ext cx="4267200" cy="4114800"/>
          </a:xfrm>
        </p:spPr>
        <p:txBody>
          <a:bodyPr/>
          <a:lstStyle/>
          <a:p>
            <a:pPr eaLnBrk="1" hangingPunct="1"/>
            <a:r>
              <a:rPr lang="pl-PL" dirty="0" smtClean="0">
                <a:solidFill>
                  <a:srgbClr val="BBB0FA"/>
                </a:solidFill>
                <a:latin typeface="Arial" charset="0"/>
              </a:rPr>
              <a:t>koncentracja na jednej wykonywanej</a:t>
            </a:r>
            <a:br>
              <a:rPr lang="pl-PL" dirty="0" smtClean="0">
                <a:solidFill>
                  <a:srgbClr val="BBB0FA"/>
                </a:solidFill>
                <a:latin typeface="Arial" charset="0"/>
              </a:rPr>
            </a:br>
            <a:r>
              <a:rPr lang="pl-PL" dirty="0" smtClean="0">
                <a:solidFill>
                  <a:srgbClr val="BBB0FA"/>
                </a:solidFill>
                <a:latin typeface="Arial" charset="0"/>
              </a:rPr>
              <a:t>czynności, dokładność,</a:t>
            </a:r>
            <a:br>
              <a:rPr lang="pl-PL" dirty="0" smtClean="0">
                <a:solidFill>
                  <a:srgbClr val="BBB0FA"/>
                </a:solidFill>
                <a:latin typeface="Arial" charset="0"/>
              </a:rPr>
            </a:br>
            <a:r>
              <a:rPr lang="pl-PL" dirty="0" smtClean="0">
                <a:solidFill>
                  <a:srgbClr val="BBB0FA"/>
                </a:solidFill>
                <a:latin typeface="Arial" charset="0"/>
              </a:rPr>
              <a:t>szczegółowość,</a:t>
            </a:r>
          </a:p>
          <a:p>
            <a:pPr eaLnBrk="1" hangingPunct="1"/>
            <a:endParaRPr lang="pl-PL" sz="2000" dirty="0" smtClean="0">
              <a:solidFill>
                <a:srgbClr val="BBB0FA"/>
              </a:solidFill>
              <a:latin typeface="Arial" charset="0"/>
            </a:endParaRPr>
          </a:p>
          <a:p>
            <a:pPr eaLnBrk="1" hangingPunct="1"/>
            <a:r>
              <a:rPr lang="pl-PL" dirty="0" smtClean="0">
                <a:solidFill>
                  <a:srgbClr val="BBB0FA"/>
                </a:solidFill>
                <a:latin typeface="Arial" charset="0"/>
              </a:rPr>
              <a:t>aby usłyszeć, co się do niego mówi, </a:t>
            </a:r>
            <a:br>
              <a:rPr lang="pl-PL" dirty="0" smtClean="0">
                <a:solidFill>
                  <a:srgbClr val="BBB0FA"/>
                </a:solidFill>
                <a:latin typeface="Arial" charset="0"/>
              </a:rPr>
            </a:br>
            <a:r>
              <a:rPr lang="pl-PL" dirty="0" smtClean="0">
                <a:solidFill>
                  <a:srgbClr val="BBB0FA"/>
                </a:solidFill>
                <a:latin typeface="Arial" charset="0"/>
              </a:rPr>
              <a:t>musi odłożyć wykonywaną czynność i skoncentrować uwagę na osobie mówiącej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00600" y="1844824"/>
            <a:ext cx="4343400" cy="4114800"/>
          </a:xfrm>
        </p:spPr>
        <p:txBody>
          <a:bodyPr/>
          <a:lstStyle/>
          <a:p>
            <a:pPr eaLnBrk="1" hangingPunct="1"/>
            <a:r>
              <a:rPr lang="pl-PL" dirty="0" smtClean="0">
                <a:solidFill>
                  <a:srgbClr val="BBB0FA"/>
                </a:solidFill>
                <a:latin typeface="Arial" charset="0"/>
              </a:rPr>
              <a:t>wykonywanie wielu czynności równocześnie,</a:t>
            </a:r>
            <a:br>
              <a:rPr lang="pl-PL" dirty="0" smtClean="0">
                <a:solidFill>
                  <a:srgbClr val="BBB0FA"/>
                </a:solidFill>
                <a:latin typeface="Arial" charset="0"/>
              </a:rPr>
            </a:br>
            <a:endParaRPr lang="pl-PL" dirty="0" smtClean="0">
              <a:solidFill>
                <a:srgbClr val="BBB0FA"/>
              </a:solidFill>
              <a:latin typeface="Arial" charset="0"/>
            </a:endParaRPr>
          </a:p>
          <a:p>
            <a:pPr eaLnBrk="1" hangingPunct="1"/>
            <a:endParaRPr lang="pl-PL" sz="1600" dirty="0" smtClean="0">
              <a:solidFill>
                <a:srgbClr val="BBB0FA"/>
              </a:solidFill>
              <a:latin typeface="Arial" charset="0"/>
            </a:endParaRPr>
          </a:p>
          <a:p>
            <a:pPr eaLnBrk="1" hangingPunct="1"/>
            <a:r>
              <a:rPr lang="pl-PL" dirty="0" smtClean="0">
                <a:solidFill>
                  <a:srgbClr val="BBB0FA"/>
                </a:solidFill>
                <a:latin typeface="Arial" charset="0"/>
              </a:rPr>
              <a:t>podzielność uwagi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uiExpand="1" build="p" autoUpdateAnimBg="0"/>
      <p:bldP spid="76804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57232"/>
            <a:ext cx="8777318" cy="1143000"/>
          </a:xfrm>
        </p:spPr>
        <p:txBody>
          <a:bodyPr/>
          <a:lstStyle/>
          <a:p>
            <a:pPr algn="ctr" eaLnBrk="1" hangingPunct="1"/>
            <a:r>
              <a:rPr lang="pl-PL" b="1" dirty="0" smtClean="0">
                <a:solidFill>
                  <a:srgbClr val="AFF650"/>
                </a:solidFill>
                <a:latin typeface="Arial" charset="0"/>
              </a:rPr>
              <a:t>SPOSTRZEGAWCZOŚĆ </a:t>
            </a:r>
            <a:br>
              <a:rPr lang="pl-PL" b="1" dirty="0" smtClean="0">
                <a:solidFill>
                  <a:srgbClr val="AFF650"/>
                </a:solidFill>
                <a:latin typeface="Arial" charset="0"/>
              </a:rPr>
            </a:br>
            <a:r>
              <a:rPr lang="pl-PL" sz="1200" b="1" dirty="0" smtClean="0">
                <a:solidFill>
                  <a:srgbClr val="AFF650"/>
                </a:solidFill>
                <a:latin typeface="Arial" charset="0"/>
              </a:rPr>
              <a:t/>
            </a:r>
            <a:br>
              <a:rPr lang="pl-PL" sz="1200" b="1" dirty="0" smtClean="0">
                <a:solidFill>
                  <a:srgbClr val="AFF650"/>
                </a:solidFill>
                <a:latin typeface="Arial" charset="0"/>
              </a:rPr>
            </a:br>
            <a:r>
              <a:rPr lang="pl-PL" b="1" dirty="0" smtClean="0">
                <a:solidFill>
                  <a:srgbClr val="AFF650"/>
                </a:solidFill>
                <a:latin typeface="Arial" charset="0"/>
              </a:rPr>
              <a:t>I PAMIĘTANIE DROBIAZGÓW</a:t>
            </a:r>
            <a:r>
              <a:rPr lang="pl-PL" b="1" dirty="0" smtClean="0">
                <a:solidFill>
                  <a:srgbClr val="27F117"/>
                </a:solidFill>
                <a:latin typeface="Arial" charset="0"/>
              </a:rPr>
              <a:t/>
            </a:r>
            <a:br>
              <a:rPr lang="pl-PL" b="1" dirty="0" smtClean="0">
                <a:solidFill>
                  <a:srgbClr val="27F117"/>
                </a:solidFill>
                <a:latin typeface="Arial" charset="0"/>
              </a:rPr>
            </a:br>
            <a:r>
              <a:rPr lang="pl-PL" sz="1600" b="1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pl-PL" sz="1600" b="1" dirty="0" smtClean="0">
                <a:solidFill>
                  <a:srgbClr val="000000"/>
                </a:solidFill>
                <a:latin typeface="Arial" charset="0"/>
              </a:rPr>
            </a:br>
            <a:r>
              <a:rPr lang="pl-PL" sz="1600" b="1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pl-PL" sz="1600" b="1" dirty="0" smtClean="0">
                <a:solidFill>
                  <a:srgbClr val="000000"/>
                </a:solidFill>
                <a:latin typeface="Arial" charset="0"/>
              </a:rPr>
            </a:br>
            <a:r>
              <a:rPr lang="pl-PL" sz="3200" b="1" dirty="0" smtClean="0">
                <a:solidFill>
                  <a:srgbClr val="AFF650"/>
                </a:solidFill>
                <a:latin typeface="Arial" charset="0"/>
              </a:rPr>
              <a:t>MĘŻCZYZNA                 KOBIETA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28596" y="3048000"/>
            <a:ext cx="4267200" cy="3810000"/>
          </a:xfrm>
        </p:spPr>
        <p:txBody>
          <a:bodyPr/>
          <a:lstStyle/>
          <a:p>
            <a:pPr eaLnBrk="1" hangingPunct="1">
              <a:buClr>
                <a:srgbClr val="C6F983"/>
              </a:buClr>
            </a:pPr>
            <a:r>
              <a:rPr lang="pl-PL" dirty="0" smtClean="0">
                <a:solidFill>
                  <a:srgbClr val="C6F983"/>
                </a:solidFill>
                <a:latin typeface="Arial" charset="0"/>
              </a:rPr>
              <a:t>selektywna </a:t>
            </a:r>
            <a:r>
              <a:rPr lang="pl-PL" dirty="0" smtClean="0">
                <a:solidFill>
                  <a:srgbClr val="C6F983"/>
                </a:solidFill>
                <a:latin typeface="Arial" charset="0"/>
              </a:rPr>
              <a:t>spostrzegawczość</a:t>
            </a:r>
            <a:br>
              <a:rPr lang="pl-PL" dirty="0" smtClean="0">
                <a:solidFill>
                  <a:srgbClr val="C6F983"/>
                </a:solidFill>
                <a:latin typeface="Arial" charset="0"/>
              </a:rPr>
            </a:br>
            <a:r>
              <a:rPr lang="pl-PL" dirty="0" smtClean="0">
                <a:solidFill>
                  <a:srgbClr val="C6F983"/>
                </a:solidFill>
                <a:latin typeface="Arial" charset="0"/>
              </a:rPr>
              <a:t/>
            </a:r>
            <a:br>
              <a:rPr lang="pl-PL" dirty="0" smtClean="0">
                <a:solidFill>
                  <a:srgbClr val="C6F983"/>
                </a:solidFill>
                <a:latin typeface="Arial" charset="0"/>
              </a:rPr>
            </a:br>
            <a:r>
              <a:rPr lang="pl-PL" dirty="0" smtClean="0">
                <a:solidFill>
                  <a:srgbClr val="C6F983"/>
                </a:solidFill>
                <a:latin typeface="Arial" charset="0"/>
              </a:rPr>
              <a:t> </a:t>
            </a:r>
            <a:endParaRPr lang="pl-PL" dirty="0" smtClean="0">
              <a:solidFill>
                <a:srgbClr val="C6F983"/>
              </a:solidFill>
              <a:latin typeface="Arial" charset="0"/>
            </a:endParaRPr>
          </a:p>
          <a:p>
            <a:pPr eaLnBrk="1" hangingPunct="1">
              <a:buClr>
                <a:srgbClr val="C6F983"/>
              </a:buClr>
            </a:pPr>
            <a:r>
              <a:rPr lang="pl-PL" dirty="0" smtClean="0">
                <a:solidFill>
                  <a:srgbClr val="C6F983"/>
                </a:solidFill>
                <a:latin typeface="Arial" charset="0"/>
              </a:rPr>
              <a:t>widzi tylko to, co jest potrzebne i przydatne,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029200" y="2857496"/>
            <a:ext cx="4114800" cy="3733800"/>
          </a:xfrm>
        </p:spPr>
        <p:txBody>
          <a:bodyPr/>
          <a:lstStyle/>
          <a:p>
            <a:pPr eaLnBrk="1" hangingPunct="1">
              <a:buClr>
                <a:srgbClr val="C6F983"/>
              </a:buClr>
            </a:pPr>
            <a:r>
              <a:rPr lang="pl-PL" dirty="0" smtClean="0">
                <a:solidFill>
                  <a:srgbClr val="C6F983"/>
                </a:solidFill>
                <a:latin typeface="Arial" charset="0"/>
              </a:rPr>
              <a:t>spostrzegawczość - kobieta widzi dookoła </a:t>
            </a:r>
            <a:r>
              <a:rPr lang="pl-PL" dirty="0" smtClean="0">
                <a:solidFill>
                  <a:srgbClr val="C6F983"/>
                </a:solidFill>
                <a:latin typeface="Arial" charset="0"/>
              </a:rPr>
              <a:t>wszystko</a:t>
            </a:r>
            <a:br>
              <a:rPr lang="pl-PL" dirty="0" smtClean="0">
                <a:solidFill>
                  <a:srgbClr val="C6F983"/>
                </a:solidFill>
                <a:latin typeface="Arial" charset="0"/>
              </a:rPr>
            </a:br>
            <a:endParaRPr lang="pl-PL" dirty="0" smtClean="0">
              <a:solidFill>
                <a:srgbClr val="C6F983"/>
              </a:solidFill>
              <a:latin typeface="Arial" charset="0"/>
            </a:endParaRPr>
          </a:p>
          <a:p>
            <a:pPr eaLnBrk="1" hangingPunct="1">
              <a:buClr>
                <a:srgbClr val="C6F983"/>
              </a:buClr>
            </a:pPr>
            <a:r>
              <a:rPr lang="pl-PL" dirty="0" smtClean="0">
                <a:solidFill>
                  <a:srgbClr val="C6F983"/>
                </a:solidFill>
                <a:latin typeface="Arial" charset="0"/>
              </a:rPr>
              <a:t>pamiętanie drobiazgów,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21336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 sz="2400" b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uiExpand="1" build="p" autoUpdateAnimBg="0"/>
      <p:bldP spid="75780" grpId="0" uiExpand="1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algn="ctr" eaLnBrk="1" hangingPunct="1"/>
            <a:r>
              <a:rPr lang="pl-PL" sz="4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SPOSÓB MYŚLENIA</a:t>
            </a:r>
            <a:r>
              <a:rPr lang="pl-PL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pl-PL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pl-PL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pl-PL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pl-PL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MĘŻCZYZNA             KOBIETA</a:t>
            </a:r>
          </a:p>
        </p:txBody>
      </p:sp>
      <p:sp>
        <p:nvSpPr>
          <p:cNvPr id="79875" name="Rectangle 1027"/>
          <p:cNvSpPr>
            <a:spLocks noGrp="1" noChangeArrowheads="1"/>
          </p:cNvSpPr>
          <p:nvPr>
            <p:ph sz="half" idx="1"/>
          </p:nvPr>
        </p:nvSpPr>
        <p:spPr>
          <a:xfrm>
            <a:off x="214282" y="1714488"/>
            <a:ext cx="4267200" cy="4114800"/>
          </a:xfrm>
        </p:spPr>
        <p:txBody>
          <a:bodyPr/>
          <a:lstStyle/>
          <a:p>
            <a:pPr eaLnBrk="1" hangingPunct="1">
              <a:buClr>
                <a:srgbClr val="C00000"/>
              </a:buClr>
              <a:buFont typeface="Wingdings" pitchFamily="2" charset="2"/>
              <a:buChar char="§"/>
            </a:pPr>
            <a:r>
              <a:rPr lang="pl-PL" dirty="0" smtClean="0">
                <a:solidFill>
                  <a:srgbClr val="FEA890"/>
                </a:solidFill>
                <a:latin typeface="Arial" charset="0"/>
              </a:rPr>
              <a:t>myśli, jak przekształcić czynność tak, </a:t>
            </a:r>
            <a:br>
              <a:rPr lang="pl-PL" dirty="0" smtClean="0">
                <a:solidFill>
                  <a:srgbClr val="FEA890"/>
                </a:solidFill>
                <a:latin typeface="Arial" charset="0"/>
              </a:rPr>
            </a:br>
            <a:r>
              <a:rPr lang="pl-PL" dirty="0" smtClean="0">
                <a:solidFill>
                  <a:srgbClr val="FEA890"/>
                </a:solidFill>
                <a:latin typeface="Arial" charset="0"/>
              </a:rPr>
              <a:t>by wkładać jak najmniej wysiłku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§"/>
            </a:pPr>
            <a:endParaRPr lang="pl-PL" dirty="0" smtClean="0">
              <a:solidFill>
                <a:srgbClr val="FEA890"/>
              </a:solidFill>
              <a:latin typeface="Arial" charset="0"/>
            </a:endParaRP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§"/>
            </a:pPr>
            <a:r>
              <a:rPr lang="pl-PL" dirty="0" smtClean="0">
                <a:solidFill>
                  <a:srgbClr val="FEA890"/>
                </a:solidFill>
                <a:latin typeface="Arial" charset="0"/>
              </a:rPr>
              <a:t>oddanie inicjatywy mężczyźnie do zaprowadzania zmian w domu jest szansą na znalezienie wielu nowych rozwiązań.</a:t>
            </a:r>
          </a:p>
        </p:txBody>
      </p:sp>
      <p:sp>
        <p:nvSpPr>
          <p:cNvPr id="79876" name="Rectangle 1028"/>
          <p:cNvSpPr>
            <a:spLocks noGrp="1" noChangeArrowheads="1"/>
          </p:cNvSpPr>
          <p:nvPr>
            <p:ph sz="half" idx="2"/>
          </p:nvPr>
        </p:nvSpPr>
        <p:spPr>
          <a:xfrm>
            <a:off x="4716016" y="1752600"/>
            <a:ext cx="4427984" cy="4114800"/>
          </a:xfrm>
        </p:spPr>
        <p:txBody>
          <a:bodyPr/>
          <a:lstStyle/>
          <a:p>
            <a:pPr eaLnBrk="1" hangingPunct="1">
              <a:buClr>
                <a:srgbClr val="C00000"/>
              </a:buClr>
              <a:buFont typeface="Wingdings" pitchFamily="2" charset="2"/>
              <a:buChar char="§"/>
            </a:pPr>
            <a:r>
              <a:rPr lang="pl-PL" dirty="0" smtClean="0">
                <a:solidFill>
                  <a:srgbClr val="FEA890"/>
                </a:solidFill>
                <a:latin typeface="Arial" charset="0"/>
              </a:rPr>
              <a:t>myśli, jak poukładać wiele rzeczy do zrobienia, żeby wszystko zrobić naraz </a:t>
            </a:r>
            <a:br>
              <a:rPr lang="pl-PL" dirty="0" smtClean="0">
                <a:solidFill>
                  <a:srgbClr val="FEA890"/>
                </a:solidFill>
                <a:latin typeface="Arial" charset="0"/>
              </a:rPr>
            </a:br>
            <a:r>
              <a:rPr lang="pl-PL" dirty="0" smtClean="0">
                <a:solidFill>
                  <a:srgbClr val="FEA890"/>
                </a:solidFill>
                <a:latin typeface="Arial" charset="0"/>
              </a:rPr>
              <a:t>w jednym czasie,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§"/>
            </a:pPr>
            <a:r>
              <a:rPr lang="pl-PL" dirty="0" smtClean="0">
                <a:solidFill>
                  <a:srgbClr val="FEA890"/>
                </a:solidFill>
                <a:latin typeface="Arial" charset="0"/>
              </a:rPr>
              <a:t>zdominowanie życia rodzinnego przez kobietę grozi zupełnym wycofaniem z życia rodzinnego mężczyzny</a:t>
            </a:r>
            <a:r>
              <a:rPr lang="pl-PL" dirty="0" smtClean="0">
                <a:solidFill>
                  <a:srgbClr val="000000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uiExpand="1" build="p" autoUpdateAnimBg="0"/>
      <p:bldP spid="79876" grpId="0" uiExpand="1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algn="ctr" eaLnBrk="1" hangingPunct="1"/>
            <a:r>
              <a:rPr lang="pl-PL" sz="48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SPOSÓB MÓWIENIA</a:t>
            </a:r>
            <a:br>
              <a:rPr lang="pl-PL" sz="48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</a:br>
            <a:r>
              <a:rPr lang="pl-PL" sz="1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pl-PL" sz="1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</a:br>
            <a:r>
              <a:rPr lang="pl-PL" sz="36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MĘŻCZYZNA             KOBIETA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3528" y="1556792"/>
            <a:ext cx="4267200" cy="4114800"/>
          </a:xfrm>
        </p:spPr>
        <p:txBody>
          <a:bodyPr/>
          <a:lstStyle/>
          <a:p>
            <a:pPr eaLnBrk="1" hangingPunct="1">
              <a:buClr>
                <a:srgbClr val="FFC000"/>
              </a:buClr>
              <a:buFont typeface="Wingdings" pitchFamily="2" charset="2"/>
              <a:buChar char="§"/>
            </a:pPr>
            <a:r>
              <a:rPr lang="pl-PL" sz="3200" dirty="0" smtClean="0">
                <a:solidFill>
                  <a:srgbClr val="F2F22E"/>
                </a:solidFill>
                <a:latin typeface="Calibri" pitchFamily="34" charset="0"/>
                <a:cs typeface="Calibri" pitchFamily="34" charset="0"/>
              </a:rPr>
              <a:t>wyrażanie rzeczy przemyślanych</a:t>
            </a:r>
            <a:br>
              <a:rPr lang="pl-PL" sz="3200" dirty="0" smtClean="0">
                <a:solidFill>
                  <a:srgbClr val="F2F22E"/>
                </a:solidFill>
                <a:latin typeface="Calibri" pitchFamily="34" charset="0"/>
                <a:cs typeface="Calibri" pitchFamily="34" charset="0"/>
              </a:rPr>
            </a:br>
            <a:r>
              <a:rPr lang="pl-PL" sz="3200" dirty="0" smtClean="0">
                <a:solidFill>
                  <a:srgbClr val="F2F22E"/>
                </a:solidFill>
                <a:latin typeface="Calibri" pitchFamily="34" charset="0"/>
                <a:cs typeface="Calibri" pitchFamily="34" charset="0"/>
              </a:rPr>
              <a:t>(wnioski)</a:t>
            </a:r>
          </a:p>
          <a:p>
            <a:pPr eaLnBrk="1" hangingPunct="1">
              <a:buClr>
                <a:srgbClr val="FFC000"/>
              </a:buClr>
              <a:buFont typeface="Wingdings" pitchFamily="2" charset="2"/>
              <a:buChar char="§"/>
            </a:pPr>
            <a:endParaRPr lang="pl-PL" sz="3200" dirty="0" smtClean="0">
              <a:solidFill>
                <a:srgbClr val="F2F22E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Clr>
                <a:srgbClr val="FFC000"/>
              </a:buClr>
              <a:buFont typeface="Wingdings" pitchFamily="2" charset="2"/>
              <a:buChar char="§"/>
            </a:pPr>
            <a:endParaRPr lang="pl-PL" sz="3200" dirty="0" smtClean="0">
              <a:solidFill>
                <a:srgbClr val="F2F22E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Clr>
                <a:srgbClr val="FFC000"/>
              </a:buClr>
              <a:buFont typeface="Wingdings" pitchFamily="2" charset="2"/>
              <a:buChar char="§"/>
            </a:pPr>
            <a:r>
              <a:rPr lang="pl-PL" sz="3200" dirty="0" smtClean="0">
                <a:solidFill>
                  <a:srgbClr val="F2F22E"/>
                </a:solidFill>
                <a:latin typeface="Calibri" pitchFamily="34" charset="0"/>
                <a:cs typeface="Calibri" pitchFamily="34" charset="0"/>
              </a:rPr>
              <a:t>oszczędność </a:t>
            </a:r>
            <a:br>
              <a:rPr lang="pl-PL" sz="3200" dirty="0" smtClean="0">
                <a:solidFill>
                  <a:srgbClr val="F2F22E"/>
                </a:solidFill>
                <a:latin typeface="Calibri" pitchFamily="34" charset="0"/>
                <a:cs typeface="Calibri" pitchFamily="34" charset="0"/>
              </a:rPr>
            </a:br>
            <a:r>
              <a:rPr lang="pl-PL" sz="3200" dirty="0" smtClean="0">
                <a:solidFill>
                  <a:srgbClr val="F2F22E"/>
                </a:solidFill>
                <a:latin typeface="Calibri" pitchFamily="34" charset="0"/>
                <a:cs typeface="Calibri" pitchFamily="34" charset="0"/>
              </a:rPr>
              <a:t>w słowach</a:t>
            </a:r>
          </a:p>
          <a:p>
            <a:pPr eaLnBrk="1" hangingPunct="1">
              <a:buClr>
                <a:srgbClr val="FFC000"/>
              </a:buClr>
              <a:buFont typeface="Wingdings" pitchFamily="2" charset="2"/>
              <a:buChar char="§"/>
            </a:pPr>
            <a:r>
              <a:rPr lang="pl-PL" sz="3200" dirty="0" smtClean="0">
                <a:solidFill>
                  <a:srgbClr val="F2F22E"/>
                </a:solidFill>
                <a:latin typeface="Calibri" pitchFamily="34" charset="0"/>
                <a:cs typeface="Calibri" pitchFamily="34" charset="0"/>
              </a:rPr>
              <a:t>krótkie, rzeczowe odpowiedzi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9992" y="1484784"/>
            <a:ext cx="4343400" cy="4114800"/>
          </a:xfrm>
        </p:spPr>
        <p:txBody>
          <a:bodyPr/>
          <a:lstStyle/>
          <a:p>
            <a:pPr eaLnBrk="1" hangingPunct="1">
              <a:buClr>
                <a:srgbClr val="FFC000"/>
              </a:buClr>
              <a:buFont typeface="Wingdings" pitchFamily="2" charset="2"/>
              <a:buChar char="§"/>
            </a:pPr>
            <a:r>
              <a:rPr lang="pl-PL" sz="3200" dirty="0" smtClean="0">
                <a:solidFill>
                  <a:srgbClr val="F2F22E"/>
                </a:solidFill>
                <a:latin typeface="Calibri" pitchFamily="34" charset="0"/>
                <a:cs typeface="Calibri" pitchFamily="34" charset="0"/>
              </a:rPr>
              <a:t>wyraża na głos to, </a:t>
            </a:r>
            <a:br>
              <a:rPr lang="pl-PL" sz="3200" dirty="0" smtClean="0">
                <a:solidFill>
                  <a:srgbClr val="F2F22E"/>
                </a:solidFill>
                <a:latin typeface="Calibri" pitchFamily="34" charset="0"/>
                <a:cs typeface="Calibri" pitchFamily="34" charset="0"/>
              </a:rPr>
            </a:br>
            <a:r>
              <a:rPr lang="pl-PL" sz="3200" dirty="0" smtClean="0">
                <a:solidFill>
                  <a:srgbClr val="F2F22E"/>
                </a:solidFill>
                <a:latin typeface="Calibri" pitchFamily="34" charset="0"/>
                <a:cs typeface="Calibri" pitchFamily="34" charset="0"/>
              </a:rPr>
              <a:t>co czuje, do wniosków dochodzi w</a:t>
            </a:r>
            <a:br>
              <a:rPr lang="pl-PL" sz="3200" dirty="0" smtClean="0">
                <a:solidFill>
                  <a:srgbClr val="F2F22E"/>
                </a:solidFill>
                <a:latin typeface="Calibri" pitchFamily="34" charset="0"/>
                <a:cs typeface="Calibri" pitchFamily="34" charset="0"/>
              </a:rPr>
            </a:br>
            <a:r>
              <a:rPr lang="pl-PL" sz="3200" dirty="0" smtClean="0">
                <a:solidFill>
                  <a:srgbClr val="F2F22E"/>
                </a:solidFill>
                <a:latin typeface="Calibri" pitchFamily="34" charset="0"/>
                <a:cs typeface="Calibri" pitchFamily="34" charset="0"/>
              </a:rPr>
              <a:t>miarę mówienia </a:t>
            </a:r>
            <a:br>
              <a:rPr lang="pl-PL" sz="3200" dirty="0" smtClean="0">
                <a:solidFill>
                  <a:srgbClr val="F2F22E"/>
                </a:solidFill>
                <a:latin typeface="Calibri" pitchFamily="34" charset="0"/>
                <a:cs typeface="Calibri" pitchFamily="34" charset="0"/>
              </a:rPr>
            </a:br>
            <a:r>
              <a:rPr lang="pl-PL" sz="3200" dirty="0" smtClean="0">
                <a:solidFill>
                  <a:srgbClr val="F2F22E"/>
                </a:solidFill>
                <a:latin typeface="Calibri" pitchFamily="34" charset="0"/>
                <a:cs typeface="Calibri" pitchFamily="34" charset="0"/>
              </a:rPr>
              <a:t>(tzw. głośne myślenie)</a:t>
            </a:r>
          </a:p>
          <a:p>
            <a:pPr eaLnBrk="1" hangingPunct="1">
              <a:buClr>
                <a:srgbClr val="FFC000"/>
              </a:buClr>
              <a:buFont typeface="Wingdings" pitchFamily="2" charset="2"/>
              <a:buChar char="§"/>
            </a:pPr>
            <a:endParaRPr lang="pl-PL" sz="1100" dirty="0" smtClean="0">
              <a:solidFill>
                <a:srgbClr val="F2F22E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Clr>
                <a:srgbClr val="FFC000"/>
              </a:buClr>
              <a:buFont typeface="Wingdings" pitchFamily="2" charset="2"/>
              <a:buChar char="§"/>
            </a:pPr>
            <a:r>
              <a:rPr lang="pl-PL" sz="3200" dirty="0" smtClean="0">
                <a:solidFill>
                  <a:srgbClr val="F2F22E"/>
                </a:solidFill>
                <a:latin typeface="Calibri" pitchFamily="34" charset="0"/>
                <a:cs typeface="Calibri" pitchFamily="34" charset="0"/>
              </a:rPr>
              <a:t>łatwość mówienia, wyrażania emocji</a:t>
            </a:r>
          </a:p>
          <a:p>
            <a:pPr eaLnBrk="1" hangingPunct="1">
              <a:buClr>
                <a:srgbClr val="FFC000"/>
              </a:buClr>
              <a:buFont typeface="Wingdings" pitchFamily="2" charset="2"/>
              <a:buChar char="§"/>
            </a:pPr>
            <a:r>
              <a:rPr lang="pl-PL" sz="3200" dirty="0" smtClean="0">
                <a:solidFill>
                  <a:srgbClr val="F2F22E"/>
                </a:solidFill>
                <a:latin typeface="Calibri" pitchFamily="34" charset="0"/>
                <a:cs typeface="Calibri" pitchFamily="34" charset="0"/>
              </a:rPr>
              <a:t>kobiecy “przymus komunikowania się"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uiExpand="1" build="p" autoUpdateAnimBg="0"/>
      <p:bldP spid="77828" grpId="0" uiExpand="1" build="p" autoUpdateAnimBg="0"/>
    </p:bldLst>
  </p:timing>
</p:sld>
</file>

<file path=ppt/theme/theme1.xml><?xml version="1.0" encoding="utf-8"?>
<a:theme xmlns:a="http://schemas.openxmlformats.org/drawingml/2006/main" name="Motyw1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2093</TotalTime>
  <Words>188</Words>
  <Application>Microsoft Office PowerPoint</Application>
  <PresentationFormat>Pokaz na ekranie (4:3)</PresentationFormat>
  <Paragraphs>97</Paragraphs>
  <Slides>23</Slides>
  <Notes>8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Motyw1</vt:lpstr>
      <vt:lpstr>KOBIETA I MĘŻCZYZNA</vt:lpstr>
      <vt:lpstr>Slajd 2</vt:lpstr>
      <vt:lpstr>PÓŁŻARTEM – PÓŁSERIO  Mózg kobiety</vt:lpstr>
      <vt:lpstr>PÓŁŻARTEM – PÓŁSERIO  Mózg mężczyzny</vt:lpstr>
      <vt:lpstr>SPOSÓB FUNKCJONOWANIA MĘŻCZYZNA                    KOBIETA</vt:lpstr>
      <vt:lpstr>PODZIELNOŚĆ UWAGI  MĘŻCZYZNA                     KOBIETA</vt:lpstr>
      <vt:lpstr>SPOSTRZEGAWCZOŚĆ   I PAMIĘTANIE DROBIAZGÓW   MĘŻCZYZNA                 KOBIETA</vt:lpstr>
      <vt:lpstr>SPOSÓB MYŚLENIA  MĘŻCZYZNA             KOBIETA</vt:lpstr>
      <vt:lpstr>SPOSÓB MÓWIENIA  MĘŻCZYZNA             KOBIETA</vt:lpstr>
      <vt:lpstr>WYRAŻANIE UCZUĆ I EMOCJI  MĘŻCZYZNA             KOBIETA</vt:lpstr>
      <vt:lpstr>POCZUCIE  WŁASNEJ WARTOŚCI  MĘŻCZYZNA             KOBIETA</vt:lpstr>
      <vt:lpstr>PRACA I WYPOCZYNEK  MĘŻCZYZNA             KOBIETA</vt:lpstr>
      <vt:lpstr>REAGOWANIE  MĘŻCZYZNA             KOBIETA</vt:lpstr>
      <vt:lpstr>REAKCJE PSYCHOSEKSUALNE  MĘŻCZYZNA             KOBIETA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</vt:vector>
  </TitlesOfParts>
  <Company>Olsztyn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  INTERAKCJI WYCHOWAWCZYCH  W RODZINIE</dc:title>
  <dc:creator>Wojtek Czupryński</dc:creator>
  <cp:lastModifiedBy>Wojtek</cp:lastModifiedBy>
  <cp:revision>220</cp:revision>
  <dcterms:created xsi:type="dcterms:W3CDTF">2010-11-24T12:56:11Z</dcterms:created>
  <dcterms:modified xsi:type="dcterms:W3CDTF">2017-03-02T23:28:25Z</dcterms:modified>
</cp:coreProperties>
</file>